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sldIdLst>
    <p:sldId id="257" r:id="rId2"/>
    <p:sldId id="258" r:id="rId3"/>
    <p:sldId id="264" r:id="rId4"/>
    <p:sldId id="266" r:id="rId5"/>
    <p:sldId id="265" r:id="rId6"/>
    <p:sldId id="268" r:id="rId7"/>
    <p:sldId id="267" r:id="rId8"/>
    <p:sldId id="269" r:id="rId9"/>
    <p:sldId id="270" r:id="rId10"/>
    <p:sldId id="271" r:id="rId11"/>
    <p:sldId id="272" r:id="rId12"/>
    <p:sldId id="27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C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4" autoAdjust="0"/>
    <p:restoredTop sz="94660"/>
  </p:normalViewPr>
  <p:slideViewPr>
    <p:cSldViewPr snapToGrid="0">
      <p:cViewPr varScale="1">
        <p:scale>
          <a:sx n="120" d="100"/>
          <a:sy n="120" d="100"/>
        </p:scale>
        <p:origin x="22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7CFEBB-E46D-4DAD-8DFE-639B8EEAE65C}" type="datetimeFigureOut">
              <a:rPr lang="en-US" smtClean="0"/>
              <a:t>12/16/2021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FD4E67-0478-4780-AA4B-3DD497CE951B}" type="slidenum">
              <a:rPr lang="en-US" smtClean="0"/>
              <a:t>‹#›</a:t>
            </a:fld>
            <a:endParaRPr lang="en-US"/>
          </a:p>
        </p:txBody>
      </p:sp>
    </p:spTree>
    <p:extLst>
      <p:ext uri="{BB962C8B-B14F-4D97-AF65-F5344CB8AC3E}">
        <p14:creationId xmlns:p14="http://schemas.microsoft.com/office/powerpoint/2010/main" val="3744633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46829-380D-48D3-913B-F80A3315BE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3B5AF0-D5B6-4599-9467-0CF00C987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48A544-20E7-46C1-9458-6D73CFAF7855}"/>
              </a:ext>
            </a:extLst>
          </p:cNvPr>
          <p:cNvSpPr>
            <a:spLocks noGrp="1"/>
          </p:cNvSpPr>
          <p:nvPr>
            <p:ph type="dt" sz="half" idx="10"/>
          </p:nvPr>
        </p:nvSpPr>
        <p:spPr/>
        <p:txBody>
          <a:bodyPr/>
          <a:lstStyle/>
          <a:p>
            <a:r>
              <a:rPr lang="en-US"/>
              <a:t>12/16/2021</a:t>
            </a:r>
          </a:p>
        </p:txBody>
      </p:sp>
      <p:sp>
        <p:nvSpPr>
          <p:cNvPr id="5" name="Footer Placeholder 4">
            <a:extLst>
              <a:ext uri="{FF2B5EF4-FFF2-40B4-BE49-F238E27FC236}">
                <a16:creationId xmlns:a16="http://schemas.microsoft.com/office/drawing/2014/main" id="{3BA41D77-14DF-4BFF-946E-3736CD1F0975}"/>
              </a:ext>
            </a:extLst>
          </p:cNvPr>
          <p:cNvSpPr>
            <a:spLocks noGrp="1"/>
          </p:cNvSpPr>
          <p:nvPr>
            <p:ph type="ftr" sz="quarter" idx="11"/>
          </p:nvPr>
        </p:nvSpPr>
        <p:spPr/>
        <p:txBody>
          <a:bodyPr/>
          <a:lstStyle/>
          <a:p>
            <a:r>
              <a:rPr lang="en-US"/>
              <a:t>CYBR8470 Secure Web App Development - Fall Semester 2021</a:t>
            </a:r>
          </a:p>
        </p:txBody>
      </p:sp>
      <p:sp>
        <p:nvSpPr>
          <p:cNvPr id="6" name="Slide Number Placeholder 5">
            <a:extLst>
              <a:ext uri="{FF2B5EF4-FFF2-40B4-BE49-F238E27FC236}">
                <a16:creationId xmlns:a16="http://schemas.microsoft.com/office/drawing/2014/main" id="{3DDBAF19-241C-4F97-AB55-EFFE08D848B3}"/>
              </a:ext>
            </a:extLst>
          </p:cNvPr>
          <p:cNvSpPr>
            <a:spLocks noGrp="1"/>
          </p:cNvSpPr>
          <p:nvPr>
            <p:ph type="sldNum" sz="quarter" idx="12"/>
          </p:nvPr>
        </p:nvSpPr>
        <p:spPr/>
        <p:txBody>
          <a:bodyPr/>
          <a:lstStyle/>
          <a:p>
            <a:fld id="{422708BA-8BEB-41BC-8984-E13DD9786511}" type="slidenum">
              <a:rPr lang="en-US" smtClean="0"/>
              <a:t>‹#›</a:t>
            </a:fld>
            <a:endParaRPr lang="en-US"/>
          </a:p>
        </p:txBody>
      </p:sp>
    </p:spTree>
    <p:extLst>
      <p:ext uri="{BB962C8B-B14F-4D97-AF65-F5344CB8AC3E}">
        <p14:creationId xmlns:p14="http://schemas.microsoft.com/office/powerpoint/2010/main" val="2799303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48499-F415-42DD-89EE-AFA6F50188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0FDE19-0ADD-4F83-B02C-50FC9E3174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0D8EA6-86EF-4394-BA1A-03431160E88F}"/>
              </a:ext>
            </a:extLst>
          </p:cNvPr>
          <p:cNvSpPr>
            <a:spLocks noGrp="1"/>
          </p:cNvSpPr>
          <p:nvPr>
            <p:ph type="dt" sz="half" idx="10"/>
          </p:nvPr>
        </p:nvSpPr>
        <p:spPr/>
        <p:txBody>
          <a:bodyPr/>
          <a:lstStyle/>
          <a:p>
            <a:r>
              <a:rPr lang="en-US"/>
              <a:t>12/16/2021</a:t>
            </a:r>
          </a:p>
        </p:txBody>
      </p:sp>
      <p:sp>
        <p:nvSpPr>
          <p:cNvPr id="5" name="Footer Placeholder 4">
            <a:extLst>
              <a:ext uri="{FF2B5EF4-FFF2-40B4-BE49-F238E27FC236}">
                <a16:creationId xmlns:a16="http://schemas.microsoft.com/office/drawing/2014/main" id="{6B453523-9289-4C5F-B04C-E38FC8C617EF}"/>
              </a:ext>
            </a:extLst>
          </p:cNvPr>
          <p:cNvSpPr>
            <a:spLocks noGrp="1"/>
          </p:cNvSpPr>
          <p:nvPr>
            <p:ph type="ftr" sz="quarter" idx="11"/>
          </p:nvPr>
        </p:nvSpPr>
        <p:spPr/>
        <p:txBody>
          <a:bodyPr/>
          <a:lstStyle/>
          <a:p>
            <a:r>
              <a:rPr lang="en-US"/>
              <a:t>CYBR8470 Secure Web App Development - Fall Semester 2021</a:t>
            </a:r>
          </a:p>
        </p:txBody>
      </p:sp>
      <p:sp>
        <p:nvSpPr>
          <p:cNvPr id="6" name="Slide Number Placeholder 5">
            <a:extLst>
              <a:ext uri="{FF2B5EF4-FFF2-40B4-BE49-F238E27FC236}">
                <a16:creationId xmlns:a16="http://schemas.microsoft.com/office/drawing/2014/main" id="{DD258DFA-69B9-4511-937E-6A5214C75FE8}"/>
              </a:ext>
            </a:extLst>
          </p:cNvPr>
          <p:cNvSpPr>
            <a:spLocks noGrp="1"/>
          </p:cNvSpPr>
          <p:nvPr>
            <p:ph type="sldNum" sz="quarter" idx="12"/>
          </p:nvPr>
        </p:nvSpPr>
        <p:spPr/>
        <p:txBody>
          <a:bodyPr/>
          <a:lstStyle/>
          <a:p>
            <a:fld id="{422708BA-8BEB-41BC-8984-E13DD9786511}" type="slidenum">
              <a:rPr lang="en-US" smtClean="0"/>
              <a:t>‹#›</a:t>
            </a:fld>
            <a:endParaRPr lang="en-US"/>
          </a:p>
        </p:txBody>
      </p:sp>
    </p:spTree>
    <p:extLst>
      <p:ext uri="{BB962C8B-B14F-4D97-AF65-F5344CB8AC3E}">
        <p14:creationId xmlns:p14="http://schemas.microsoft.com/office/powerpoint/2010/main" val="631001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3445BD-7827-4A70-950A-C7E94F71D1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A105E4-B0BA-4D2E-9FD6-0A141E9BC4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BB299-776A-46BB-9F86-AEF16F5E698A}"/>
              </a:ext>
            </a:extLst>
          </p:cNvPr>
          <p:cNvSpPr>
            <a:spLocks noGrp="1"/>
          </p:cNvSpPr>
          <p:nvPr>
            <p:ph type="dt" sz="half" idx="10"/>
          </p:nvPr>
        </p:nvSpPr>
        <p:spPr/>
        <p:txBody>
          <a:bodyPr/>
          <a:lstStyle/>
          <a:p>
            <a:r>
              <a:rPr lang="en-US"/>
              <a:t>12/16/2021</a:t>
            </a:r>
          </a:p>
        </p:txBody>
      </p:sp>
      <p:sp>
        <p:nvSpPr>
          <p:cNvPr id="5" name="Footer Placeholder 4">
            <a:extLst>
              <a:ext uri="{FF2B5EF4-FFF2-40B4-BE49-F238E27FC236}">
                <a16:creationId xmlns:a16="http://schemas.microsoft.com/office/drawing/2014/main" id="{1DBC7A5C-55EC-4C62-B09E-63D7F13B0826}"/>
              </a:ext>
            </a:extLst>
          </p:cNvPr>
          <p:cNvSpPr>
            <a:spLocks noGrp="1"/>
          </p:cNvSpPr>
          <p:nvPr>
            <p:ph type="ftr" sz="quarter" idx="11"/>
          </p:nvPr>
        </p:nvSpPr>
        <p:spPr/>
        <p:txBody>
          <a:bodyPr/>
          <a:lstStyle/>
          <a:p>
            <a:r>
              <a:rPr lang="en-US"/>
              <a:t>CYBR8470 Secure Web App Development - Fall Semester 2021</a:t>
            </a:r>
          </a:p>
        </p:txBody>
      </p:sp>
      <p:sp>
        <p:nvSpPr>
          <p:cNvPr id="6" name="Slide Number Placeholder 5">
            <a:extLst>
              <a:ext uri="{FF2B5EF4-FFF2-40B4-BE49-F238E27FC236}">
                <a16:creationId xmlns:a16="http://schemas.microsoft.com/office/drawing/2014/main" id="{0D0D2AD7-07E1-4929-8AC8-A2024EC1FB3D}"/>
              </a:ext>
            </a:extLst>
          </p:cNvPr>
          <p:cNvSpPr>
            <a:spLocks noGrp="1"/>
          </p:cNvSpPr>
          <p:nvPr>
            <p:ph type="sldNum" sz="quarter" idx="12"/>
          </p:nvPr>
        </p:nvSpPr>
        <p:spPr/>
        <p:txBody>
          <a:bodyPr/>
          <a:lstStyle/>
          <a:p>
            <a:fld id="{422708BA-8BEB-41BC-8984-E13DD9786511}" type="slidenum">
              <a:rPr lang="en-US" smtClean="0"/>
              <a:t>‹#›</a:t>
            </a:fld>
            <a:endParaRPr lang="en-US"/>
          </a:p>
        </p:txBody>
      </p:sp>
    </p:spTree>
    <p:extLst>
      <p:ext uri="{BB962C8B-B14F-4D97-AF65-F5344CB8AC3E}">
        <p14:creationId xmlns:p14="http://schemas.microsoft.com/office/powerpoint/2010/main" val="3494193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0F3A-3489-4529-878B-24069A976B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09C2E7-3111-4139-BF27-0B2B1C4336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23A40-6D0F-4751-A891-C8EAB74C6074}"/>
              </a:ext>
            </a:extLst>
          </p:cNvPr>
          <p:cNvSpPr>
            <a:spLocks noGrp="1"/>
          </p:cNvSpPr>
          <p:nvPr>
            <p:ph type="dt" sz="half" idx="10"/>
          </p:nvPr>
        </p:nvSpPr>
        <p:spPr/>
        <p:txBody>
          <a:bodyPr/>
          <a:lstStyle/>
          <a:p>
            <a:r>
              <a:rPr lang="en-US"/>
              <a:t>12/16/2021</a:t>
            </a:r>
          </a:p>
        </p:txBody>
      </p:sp>
      <p:sp>
        <p:nvSpPr>
          <p:cNvPr id="5" name="Footer Placeholder 4">
            <a:extLst>
              <a:ext uri="{FF2B5EF4-FFF2-40B4-BE49-F238E27FC236}">
                <a16:creationId xmlns:a16="http://schemas.microsoft.com/office/drawing/2014/main" id="{76E41042-5AF5-4D48-A55B-5F63E302B5E8}"/>
              </a:ext>
            </a:extLst>
          </p:cNvPr>
          <p:cNvSpPr>
            <a:spLocks noGrp="1"/>
          </p:cNvSpPr>
          <p:nvPr>
            <p:ph type="ftr" sz="quarter" idx="11"/>
          </p:nvPr>
        </p:nvSpPr>
        <p:spPr/>
        <p:txBody>
          <a:bodyPr/>
          <a:lstStyle/>
          <a:p>
            <a:r>
              <a:rPr lang="en-US"/>
              <a:t>CYBR8470 Secure Web App Development - Fall Semester 2021</a:t>
            </a:r>
          </a:p>
        </p:txBody>
      </p:sp>
      <p:sp>
        <p:nvSpPr>
          <p:cNvPr id="6" name="Slide Number Placeholder 5">
            <a:extLst>
              <a:ext uri="{FF2B5EF4-FFF2-40B4-BE49-F238E27FC236}">
                <a16:creationId xmlns:a16="http://schemas.microsoft.com/office/drawing/2014/main" id="{E3491276-4CD4-48B1-BF31-A8B1B955AE56}"/>
              </a:ext>
            </a:extLst>
          </p:cNvPr>
          <p:cNvSpPr>
            <a:spLocks noGrp="1"/>
          </p:cNvSpPr>
          <p:nvPr>
            <p:ph type="sldNum" sz="quarter" idx="12"/>
          </p:nvPr>
        </p:nvSpPr>
        <p:spPr/>
        <p:txBody>
          <a:bodyPr/>
          <a:lstStyle/>
          <a:p>
            <a:fld id="{422708BA-8BEB-41BC-8984-E13DD9786511}" type="slidenum">
              <a:rPr lang="en-US" smtClean="0"/>
              <a:t>‹#›</a:t>
            </a:fld>
            <a:endParaRPr lang="en-US"/>
          </a:p>
        </p:txBody>
      </p:sp>
    </p:spTree>
    <p:extLst>
      <p:ext uri="{BB962C8B-B14F-4D97-AF65-F5344CB8AC3E}">
        <p14:creationId xmlns:p14="http://schemas.microsoft.com/office/powerpoint/2010/main" val="3371853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D93C-0AD0-4705-B216-91BE64E553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7E3877-9C0A-4F33-A766-A864847747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CC68C4-CD81-406E-8D50-C3E885831273}"/>
              </a:ext>
            </a:extLst>
          </p:cNvPr>
          <p:cNvSpPr>
            <a:spLocks noGrp="1"/>
          </p:cNvSpPr>
          <p:nvPr>
            <p:ph type="dt" sz="half" idx="10"/>
          </p:nvPr>
        </p:nvSpPr>
        <p:spPr/>
        <p:txBody>
          <a:bodyPr/>
          <a:lstStyle/>
          <a:p>
            <a:r>
              <a:rPr lang="en-US"/>
              <a:t>12/16/2021</a:t>
            </a:r>
          </a:p>
        </p:txBody>
      </p:sp>
      <p:sp>
        <p:nvSpPr>
          <p:cNvPr id="5" name="Footer Placeholder 4">
            <a:extLst>
              <a:ext uri="{FF2B5EF4-FFF2-40B4-BE49-F238E27FC236}">
                <a16:creationId xmlns:a16="http://schemas.microsoft.com/office/drawing/2014/main" id="{7B3CB7A6-AE12-40CC-8ADD-8D3F4F2FF753}"/>
              </a:ext>
            </a:extLst>
          </p:cNvPr>
          <p:cNvSpPr>
            <a:spLocks noGrp="1"/>
          </p:cNvSpPr>
          <p:nvPr>
            <p:ph type="ftr" sz="quarter" idx="11"/>
          </p:nvPr>
        </p:nvSpPr>
        <p:spPr/>
        <p:txBody>
          <a:bodyPr/>
          <a:lstStyle/>
          <a:p>
            <a:r>
              <a:rPr lang="en-US"/>
              <a:t>CYBR8470 Secure Web App Development - Fall Semester 2021</a:t>
            </a:r>
          </a:p>
        </p:txBody>
      </p:sp>
      <p:sp>
        <p:nvSpPr>
          <p:cNvPr id="6" name="Slide Number Placeholder 5">
            <a:extLst>
              <a:ext uri="{FF2B5EF4-FFF2-40B4-BE49-F238E27FC236}">
                <a16:creationId xmlns:a16="http://schemas.microsoft.com/office/drawing/2014/main" id="{C0BB8035-FA1A-4FC0-B631-60E93C773668}"/>
              </a:ext>
            </a:extLst>
          </p:cNvPr>
          <p:cNvSpPr>
            <a:spLocks noGrp="1"/>
          </p:cNvSpPr>
          <p:nvPr>
            <p:ph type="sldNum" sz="quarter" idx="12"/>
          </p:nvPr>
        </p:nvSpPr>
        <p:spPr/>
        <p:txBody>
          <a:bodyPr/>
          <a:lstStyle/>
          <a:p>
            <a:fld id="{422708BA-8BEB-41BC-8984-E13DD9786511}" type="slidenum">
              <a:rPr lang="en-US" smtClean="0"/>
              <a:t>‹#›</a:t>
            </a:fld>
            <a:endParaRPr lang="en-US"/>
          </a:p>
        </p:txBody>
      </p:sp>
    </p:spTree>
    <p:extLst>
      <p:ext uri="{BB962C8B-B14F-4D97-AF65-F5344CB8AC3E}">
        <p14:creationId xmlns:p14="http://schemas.microsoft.com/office/powerpoint/2010/main" val="3573819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841F5-AC32-4682-85FE-D1CC21DC75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EA128A-6E77-475B-B2A6-BAA67C0D1C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06079E-5286-4C86-9E14-D988CD66C3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18A6BB-F60A-4348-9440-941C68BDD1DC}"/>
              </a:ext>
            </a:extLst>
          </p:cNvPr>
          <p:cNvSpPr>
            <a:spLocks noGrp="1"/>
          </p:cNvSpPr>
          <p:nvPr>
            <p:ph type="dt" sz="half" idx="10"/>
          </p:nvPr>
        </p:nvSpPr>
        <p:spPr/>
        <p:txBody>
          <a:bodyPr/>
          <a:lstStyle/>
          <a:p>
            <a:r>
              <a:rPr lang="en-US"/>
              <a:t>12/16/2021</a:t>
            </a:r>
          </a:p>
        </p:txBody>
      </p:sp>
      <p:sp>
        <p:nvSpPr>
          <p:cNvPr id="6" name="Footer Placeholder 5">
            <a:extLst>
              <a:ext uri="{FF2B5EF4-FFF2-40B4-BE49-F238E27FC236}">
                <a16:creationId xmlns:a16="http://schemas.microsoft.com/office/drawing/2014/main" id="{BD5D8EC3-D3E5-41CE-9CA0-1543E46ED413}"/>
              </a:ext>
            </a:extLst>
          </p:cNvPr>
          <p:cNvSpPr>
            <a:spLocks noGrp="1"/>
          </p:cNvSpPr>
          <p:nvPr>
            <p:ph type="ftr" sz="quarter" idx="11"/>
          </p:nvPr>
        </p:nvSpPr>
        <p:spPr/>
        <p:txBody>
          <a:bodyPr/>
          <a:lstStyle/>
          <a:p>
            <a:r>
              <a:rPr lang="en-US"/>
              <a:t>CYBR8470 Secure Web App Development - Fall Semester 2021</a:t>
            </a:r>
          </a:p>
        </p:txBody>
      </p:sp>
      <p:sp>
        <p:nvSpPr>
          <p:cNvPr id="7" name="Slide Number Placeholder 6">
            <a:extLst>
              <a:ext uri="{FF2B5EF4-FFF2-40B4-BE49-F238E27FC236}">
                <a16:creationId xmlns:a16="http://schemas.microsoft.com/office/drawing/2014/main" id="{FB176D3E-059C-418C-8564-088E411AF6CD}"/>
              </a:ext>
            </a:extLst>
          </p:cNvPr>
          <p:cNvSpPr>
            <a:spLocks noGrp="1"/>
          </p:cNvSpPr>
          <p:nvPr>
            <p:ph type="sldNum" sz="quarter" idx="12"/>
          </p:nvPr>
        </p:nvSpPr>
        <p:spPr/>
        <p:txBody>
          <a:bodyPr/>
          <a:lstStyle/>
          <a:p>
            <a:fld id="{422708BA-8BEB-41BC-8984-E13DD9786511}" type="slidenum">
              <a:rPr lang="en-US" smtClean="0"/>
              <a:t>‹#›</a:t>
            </a:fld>
            <a:endParaRPr lang="en-US"/>
          </a:p>
        </p:txBody>
      </p:sp>
    </p:spTree>
    <p:extLst>
      <p:ext uri="{BB962C8B-B14F-4D97-AF65-F5344CB8AC3E}">
        <p14:creationId xmlns:p14="http://schemas.microsoft.com/office/powerpoint/2010/main" val="652553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57379-3C0A-49D8-AB1E-27D6D33958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5C74D4-656F-4229-9903-304DD63057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EE4D15-D889-4EFB-9394-7FE8D69E71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FF6213-914A-423F-B469-8AF73905C4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6B12F2-6995-4E5C-9D07-F205C4DB0E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F19BC9-5648-4C02-9854-9905D6A757A7}"/>
              </a:ext>
            </a:extLst>
          </p:cNvPr>
          <p:cNvSpPr>
            <a:spLocks noGrp="1"/>
          </p:cNvSpPr>
          <p:nvPr>
            <p:ph type="dt" sz="half" idx="10"/>
          </p:nvPr>
        </p:nvSpPr>
        <p:spPr/>
        <p:txBody>
          <a:bodyPr/>
          <a:lstStyle/>
          <a:p>
            <a:r>
              <a:rPr lang="en-US"/>
              <a:t>12/16/2021</a:t>
            </a:r>
          </a:p>
        </p:txBody>
      </p:sp>
      <p:sp>
        <p:nvSpPr>
          <p:cNvPr id="8" name="Footer Placeholder 7">
            <a:extLst>
              <a:ext uri="{FF2B5EF4-FFF2-40B4-BE49-F238E27FC236}">
                <a16:creationId xmlns:a16="http://schemas.microsoft.com/office/drawing/2014/main" id="{D766FE2A-6901-42A5-B157-FC16D09F0214}"/>
              </a:ext>
            </a:extLst>
          </p:cNvPr>
          <p:cNvSpPr>
            <a:spLocks noGrp="1"/>
          </p:cNvSpPr>
          <p:nvPr>
            <p:ph type="ftr" sz="quarter" idx="11"/>
          </p:nvPr>
        </p:nvSpPr>
        <p:spPr/>
        <p:txBody>
          <a:bodyPr/>
          <a:lstStyle/>
          <a:p>
            <a:r>
              <a:rPr lang="en-US"/>
              <a:t>CYBR8470 Secure Web App Development - Fall Semester 2021</a:t>
            </a:r>
          </a:p>
        </p:txBody>
      </p:sp>
      <p:sp>
        <p:nvSpPr>
          <p:cNvPr id="9" name="Slide Number Placeholder 8">
            <a:extLst>
              <a:ext uri="{FF2B5EF4-FFF2-40B4-BE49-F238E27FC236}">
                <a16:creationId xmlns:a16="http://schemas.microsoft.com/office/drawing/2014/main" id="{A2B2F3C4-7E50-4594-AF8D-8FC497BB4F9D}"/>
              </a:ext>
            </a:extLst>
          </p:cNvPr>
          <p:cNvSpPr>
            <a:spLocks noGrp="1"/>
          </p:cNvSpPr>
          <p:nvPr>
            <p:ph type="sldNum" sz="quarter" idx="12"/>
          </p:nvPr>
        </p:nvSpPr>
        <p:spPr/>
        <p:txBody>
          <a:bodyPr/>
          <a:lstStyle/>
          <a:p>
            <a:fld id="{422708BA-8BEB-41BC-8984-E13DD9786511}" type="slidenum">
              <a:rPr lang="en-US" smtClean="0"/>
              <a:t>‹#›</a:t>
            </a:fld>
            <a:endParaRPr lang="en-US"/>
          </a:p>
        </p:txBody>
      </p:sp>
    </p:spTree>
    <p:extLst>
      <p:ext uri="{BB962C8B-B14F-4D97-AF65-F5344CB8AC3E}">
        <p14:creationId xmlns:p14="http://schemas.microsoft.com/office/powerpoint/2010/main" val="265473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6C32-83F1-45F5-8C95-887B0A55DA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FA7181-3A6D-4021-9C25-343CB8762BCA}"/>
              </a:ext>
            </a:extLst>
          </p:cNvPr>
          <p:cNvSpPr>
            <a:spLocks noGrp="1"/>
          </p:cNvSpPr>
          <p:nvPr>
            <p:ph type="dt" sz="half" idx="10"/>
          </p:nvPr>
        </p:nvSpPr>
        <p:spPr/>
        <p:txBody>
          <a:bodyPr/>
          <a:lstStyle/>
          <a:p>
            <a:r>
              <a:rPr lang="en-US"/>
              <a:t>12/16/2021</a:t>
            </a:r>
          </a:p>
        </p:txBody>
      </p:sp>
      <p:sp>
        <p:nvSpPr>
          <p:cNvPr id="4" name="Footer Placeholder 3">
            <a:extLst>
              <a:ext uri="{FF2B5EF4-FFF2-40B4-BE49-F238E27FC236}">
                <a16:creationId xmlns:a16="http://schemas.microsoft.com/office/drawing/2014/main" id="{26999916-3B28-4A48-B681-842C3A21CEB0}"/>
              </a:ext>
            </a:extLst>
          </p:cNvPr>
          <p:cNvSpPr>
            <a:spLocks noGrp="1"/>
          </p:cNvSpPr>
          <p:nvPr>
            <p:ph type="ftr" sz="quarter" idx="11"/>
          </p:nvPr>
        </p:nvSpPr>
        <p:spPr/>
        <p:txBody>
          <a:bodyPr/>
          <a:lstStyle/>
          <a:p>
            <a:r>
              <a:rPr lang="en-US"/>
              <a:t>CYBR8470 Secure Web App Development - Fall Semester 2021</a:t>
            </a:r>
          </a:p>
        </p:txBody>
      </p:sp>
      <p:sp>
        <p:nvSpPr>
          <p:cNvPr id="5" name="Slide Number Placeholder 4">
            <a:extLst>
              <a:ext uri="{FF2B5EF4-FFF2-40B4-BE49-F238E27FC236}">
                <a16:creationId xmlns:a16="http://schemas.microsoft.com/office/drawing/2014/main" id="{04897690-370B-40FA-8559-6459764ECDBE}"/>
              </a:ext>
            </a:extLst>
          </p:cNvPr>
          <p:cNvSpPr>
            <a:spLocks noGrp="1"/>
          </p:cNvSpPr>
          <p:nvPr>
            <p:ph type="sldNum" sz="quarter" idx="12"/>
          </p:nvPr>
        </p:nvSpPr>
        <p:spPr/>
        <p:txBody>
          <a:bodyPr/>
          <a:lstStyle/>
          <a:p>
            <a:fld id="{422708BA-8BEB-41BC-8984-E13DD9786511}" type="slidenum">
              <a:rPr lang="en-US" smtClean="0"/>
              <a:t>‹#›</a:t>
            </a:fld>
            <a:endParaRPr lang="en-US"/>
          </a:p>
        </p:txBody>
      </p:sp>
    </p:spTree>
    <p:extLst>
      <p:ext uri="{BB962C8B-B14F-4D97-AF65-F5344CB8AC3E}">
        <p14:creationId xmlns:p14="http://schemas.microsoft.com/office/powerpoint/2010/main" val="1258225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75140A-C3EE-4B31-B926-DE6932ADC650}"/>
              </a:ext>
            </a:extLst>
          </p:cNvPr>
          <p:cNvSpPr>
            <a:spLocks noGrp="1"/>
          </p:cNvSpPr>
          <p:nvPr>
            <p:ph type="dt" sz="half" idx="10"/>
          </p:nvPr>
        </p:nvSpPr>
        <p:spPr/>
        <p:txBody>
          <a:bodyPr/>
          <a:lstStyle/>
          <a:p>
            <a:r>
              <a:rPr lang="en-US"/>
              <a:t>12/16/2021</a:t>
            </a:r>
          </a:p>
        </p:txBody>
      </p:sp>
      <p:sp>
        <p:nvSpPr>
          <p:cNvPr id="3" name="Footer Placeholder 2">
            <a:extLst>
              <a:ext uri="{FF2B5EF4-FFF2-40B4-BE49-F238E27FC236}">
                <a16:creationId xmlns:a16="http://schemas.microsoft.com/office/drawing/2014/main" id="{20E550C0-7460-4520-A880-4E720D28B6F7}"/>
              </a:ext>
            </a:extLst>
          </p:cNvPr>
          <p:cNvSpPr>
            <a:spLocks noGrp="1"/>
          </p:cNvSpPr>
          <p:nvPr>
            <p:ph type="ftr" sz="quarter" idx="11"/>
          </p:nvPr>
        </p:nvSpPr>
        <p:spPr/>
        <p:txBody>
          <a:bodyPr/>
          <a:lstStyle/>
          <a:p>
            <a:r>
              <a:rPr lang="en-US"/>
              <a:t>CYBR8470 Secure Web App Development - Fall Semester 2021</a:t>
            </a:r>
          </a:p>
        </p:txBody>
      </p:sp>
      <p:sp>
        <p:nvSpPr>
          <p:cNvPr id="4" name="Slide Number Placeholder 3">
            <a:extLst>
              <a:ext uri="{FF2B5EF4-FFF2-40B4-BE49-F238E27FC236}">
                <a16:creationId xmlns:a16="http://schemas.microsoft.com/office/drawing/2014/main" id="{761A7DD3-37A7-405B-8802-356570C63164}"/>
              </a:ext>
            </a:extLst>
          </p:cNvPr>
          <p:cNvSpPr>
            <a:spLocks noGrp="1"/>
          </p:cNvSpPr>
          <p:nvPr>
            <p:ph type="sldNum" sz="quarter" idx="12"/>
          </p:nvPr>
        </p:nvSpPr>
        <p:spPr/>
        <p:txBody>
          <a:bodyPr/>
          <a:lstStyle/>
          <a:p>
            <a:fld id="{422708BA-8BEB-41BC-8984-E13DD9786511}" type="slidenum">
              <a:rPr lang="en-US" smtClean="0"/>
              <a:t>‹#›</a:t>
            </a:fld>
            <a:endParaRPr lang="en-US"/>
          </a:p>
        </p:txBody>
      </p:sp>
    </p:spTree>
    <p:extLst>
      <p:ext uri="{BB962C8B-B14F-4D97-AF65-F5344CB8AC3E}">
        <p14:creationId xmlns:p14="http://schemas.microsoft.com/office/powerpoint/2010/main" val="3254529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CF9C5-80B8-402E-A4AB-E1CE0BCB10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D0F65F-689B-447C-AEC5-199D155234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8FCFCA-FEA4-4A95-86BF-33CA57D213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C885E9-88FF-4F99-B96F-3CD25A19C39A}"/>
              </a:ext>
            </a:extLst>
          </p:cNvPr>
          <p:cNvSpPr>
            <a:spLocks noGrp="1"/>
          </p:cNvSpPr>
          <p:nvPr>
            <p:ph type="dt" sz="half" idx="10"/>
          </p:nvPr>
        </p:nvSpPr>
        <p:spPr/>
        <p:txBody>
          <a:bodyPr/>
          <a:lstStyle/>
          <a:p>
            <a:r>
              <a:rPr lang="en-US"/>
              <a:t>12/16/2021</a:t>
            </a:r>
          </a:p>
        </p:txBody>
      </p:sp>
      <p:sp>
        <p:nvSpPr>
          <p:cNvPr id="6" name="Footer Placeholder 5">
            <a:extLst>
              <a:ext uri="{FF2B5EF4-FFF2-40B4-BE49-F238E27FC236}">
                <a16:creationId xmlns:a16="http://schemas.microsoft.com/office/drawing/2014/main" id="{7EA0BB4E-3CCC-48C2-9A22-BA86132EA632}"/>
              </a:ext>
            </a:extLst>
          </p:cNvPr>
          <p:cNvSpPr>
            <a:spLocks noGrp="1"/>
          </p:cNvSpPr>
          <p:nvPr>
            <p:ph type="ftr" sz="quarter" idx="11"/>
          </p:nvPr>
        </p:nvSpPr>
        <p:spPr/>
        <p:txBody>
          <a:bodyPr/>
          <a:lstStyle/>
          <a:p>
            <a:r>
              <a:rPr lang="en-US"/>
              <a:t>CYBR8470 Secure Web App Development - Fall Semester 2021</a:t>
            </a:r>
          </a:p>
        </p:txBody>
      </p:sp>
      <p:sp>
        <p:nvSpPr>
          <p:cNvPr id="7" name="Slide Number Placeholder 6">
            <a:extLst>
              <a:ext uri="{FF2B5EF4-FFF2-40B4-BE49-F238E27FC236}">
                <a16:creationId xmlns:a16="http://schemas.microsoft.com/office/drawing/2014/main" id="{AE7553FB-107A-46AF-A30C-52B06FF18E18}"/>
              </a:ext>
            </a:extLst>
          </p:cNvPr>
          <p:cNvSpPr>
            <a:spLocks noGrp="1"/>
          </p:cNvSpPr>
          <p:nvPr>
            <p:ph type="sldNum" sz="quarter" idx="12"/>
          </p:nvPr>
        </p:nvSpPr>
        <p:spPr/>
        <p:txBody>
          <a:bodyPr/>
          <a:lstStyle/>
          <a:p>
            <a:fld id="{422708BA-8BEB-41BC-8984-E13DD9786511}" type="slidenum">
              <a:rPr lang="en-US" smtClean="0"/>
              <a:t>‹#›</a:t>
            </a:fld>
            <a:endParaRPr lang="en-US"/>
          </a:p>
        </p:txBody>
      </p:sp>
    </p:spTree>
    <p:extLst>
      <p:ext uri="{BB962C8B-B14F-4D97-AF65-F5344CB8AC3E}">
        <p14:creationId xmlns:p14="http://schemas.microsoft.com/office/powerpoint/2010/main" val="849419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BFF8E-7181-4AD4-84CC-AD221DABA6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52FB76-731B-4D22-814F-981A31E918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55EC79-E410-4F9F-81C7-BF4DF66F93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0D2DD7-B096-4CE9-A669-D2B43ECB7F56}"/>
              </a:ext>
            </a:extLst>
          </p:cNvPr>
          <p:cNvSpPr>
            <a:spLocks noGrp="1"/>
          </p:cNvSpPr>
          <p:nvPr>
            <p:ph type="dt" sz="half" idx="10"/>
          </p:nvPr>
        </p:nvSpPr>
        <p:spPr/>
        <p:txBody>
          <a:bodyPr/>
          <a:lstStyle/>
          <a:p>
            <a:r>
              <a:rPr lang="en-US"/>
              <a:t>12/16/2021</a:t>
            </a:r>
          </a:p>
        </p:txBody>
      </p:sp>
      <p:sp>
        <p:nvSpPr>
          <p:cNvPr id="6" name="Footer Placeholder 5">
            <a:extLst>
              <a:ext uri="{FF2B5EF4-FFF2-40B4-BE49-F238E27FC236}">
                <a16:creationId xmlns:a16="http://schemas.microsoft.com/office/drawing/2014/main" id="{AB7B0F76-6AA0-46AA-A171-1C2A97926E1D}"/>
              </a:ext>
            </a:extLst>
          </p:cNvPr>
          <p:cNvSpPr>
            <a:spLocks noGrp="1"/>
          </p:cNvSpPr>
          <p:nvPr>
            <p:ph type="ftr" sz="quarter" idx="11"/>
          </p:nvPr>
        </p:nvSpPr>
        <p:spPr/>
        <p:txBody>
          <a:bodyPr/>
          <a:lstStyle/>
          <a:p>
            <a:r>
              <a:rPr lang="en-US"/>
              <a:t>CYBR8470 Secure Web App Development - Fall Semester 2021</a:t>
            </a:r>
          </a:p>
        </p:txBody>
      </p:sp>
      <p:sp>
        <p:nvSpPr>
          <p:cNvPr id="7" name="Slide Number Placeholder 6">
            <a:extLst>
              <a:ext uri="{FF2B5EF4-FFF2-40B4-BE49-F238E27FC236}">
                <a16:creationId xmlns:a16="http://schemas.microsoft.com/office/drawing/2014/main" id="{788EC769-2EB2-46B6-8B9D-912060F373CB}"/>
              </a:ext>
            </a:extLst>
          </p:cNvPr>
          <p:cNvSpPr>
            <a:spLocks noGrp="1"/>
          </p:cNvSpPr>
          <p:nvPr>
            <p:ph type="sldNum" sz="quarter" idx="12"/>
          </p:nvPr>
        </p:nvSpPr>
        <p:spPr/>
        <p:txBody>
          <a:bodyPr/>
          <a:lstStyle/>
          <a:p>
            <a:fld id="{422708BA-8BEB-41BC-8984-E13DD9786511}" type="slidenum">
              <a:rPr lang="en-US" smtClean="0"/>
              <a:t>‹#›</a:t>
            </a:fld>
            <a:endParaRPr lang="en-US"/>
          </a:p>
        </p:txBody>
      </p:sp>
    </p:spTree>
    <p:extLst>
      <p:ext uri="{BB962C8B-B14F-4D97-AF65-F5344CB8AC3E}">
        <p14:creationId xmlns:p14="http://schemas.microsoft.com/office/powerpoint/2010/main" val="537359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D34059-8847-4313-94B4-49E7A3D2C1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570B70-05A5-4580-AE14-680208A384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AB6830-4F6A-46B7-B7A6-8962E47BCD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12/16/2021</a:t>
            </a:r>
          </a:p>
        </p:txBody>
      </p:sp>
      <p:sp>
        <p:nvSpPr>
          <p:cNvPr id="5" name="Footer Placeholder 4">
            <a:extLst>
              <a:ext uri="{FF2B5EF4-FFF2-40B4-BE49-F238E27FC236}">
                <a16:creationId xmlns:a16="http://schemas.microsoft.com/office/drawing/2014/main" id="{BF72B42C-F6A8-4AC4-85DC-87DA9720C0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CYBR8470 Secure Web App Development - Fall Semester 2021</a:t>
            </a:r>
          </a:p>
        </p:txBody>
      </p:sp>
      <p:sp>
        <p:nvSpPr>
          <p:cNvPr id="6" name="Slide Number Placeholder 5">
            <a:extLst>
              <a:ext uri="{FF2B5EF4-FFF2-40B4-BE49-F238E27FC236}">
                <a16:creationId xmlns:a16="http://schemas.microsoft.com/office/drawing/2014/main" id="{428F7BDF-EA98-4D00-8664-87DAF09C4A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2708BA-8BEB-41BC-8984-E13DD9786511}" type="slidenum">
              <a:rPr lang="en-US" smtClean="0"/>
              <a:t>‹#›</a:t>
            </a:fld>
            <a:endParaRPr lang="en-US"/>
          </a:p>
        </p:txBody>
      </p:sp>
    </p:spTree>
    <p:extLst>
      <p:ext uri="{BB962C8B-B14F-4D97-AF65-F5344CB8AC3E}">
        <p14:creationId xmlns:p14="http://schemas.microsoft.com/office/powerpoint/2010/main" val="1794991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orldtimeapi.org/"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amshaunjp/flutter-beginners-tutorial"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www.youtube.com/watch?v=1ukSR1GRtMU&amp;list=PL4cUxeGkcC9jLYyp2Aoh6hcWuxFDX6PBJ"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gos | University Communications | University of Nebraska Omaha">
            <a:extLst>
              <a:ext uri="{FF2B5EF4-FFF2-40B4-BE49-F238E27FC236}">
                <a16:creationId xmlns:a16="http://schemas.microsoft.com/office/drawing/2014/main" id="{76ED5FED-AB3C-4BB2-A68E-5269F6435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196" y="5112689"/>
            <a:ext cx="1305430" cy="12761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7E58E0-1DD9-4835-BF9B-23A90316F088}"/>
              </a:ext>
            </a:extLst>
          </p:cNvPr>
          <p:cNvSpPr txBox="1"/>
          <p:nvPr/>
        </p:nvSpPr>
        <p:spPr>
          <a:xfrm>
            <a:off x="2283186" y="1073425"/>
            <a:ext cx="7408695" cy="3108543"/>
          </a:xfrm>
          <a:prstGeom prst="rect">
            <a:avLst/>
          </a:prstGeom>
          <a:noFill/>
        </p:spPr>
        <p:txBody>
          <a:bodyPr wrap="none" rtlCol="0">
            <a:spAutoFit/>
          </a:bodyPr>
          <a:lstStyle/>
          <a:p>
            <a:pPr algn="ctr"/>
            <a:r>
              <a:rPr lang="en-US" sz="2800" dirty="0"/>
              <a:t>CYBR8470 Secure Web Applications Development</a:t>
            </a:r>
          </a:p>
          <a:p>
            <a:pPr algn="ctr"/>
            <a:r>
              <a:rPr lang="en-US" sz="2800" dirty="0"/>
              <a:t>Fall Semester 2021</a:t>
            </a:r>
          </a:p>
          <a:p>
            <a:pPr algn="ctr"/>
            <a:endParaRPr lang="en-US" sz="2800" dirty="0"/>
          </a:p>
          <a:p>
            <a:pPr algn="ctr"/>
            <a:r>
              <a:rPr lang="en-US" sz="2800" dirty="0"/>
              <a:t>Class Project: </a:t>
            </a:r>
          </a:p>
          <a:p>
            <a:pPr algn="ctr"/>
            <a:r>
              <a:rPr lang="en-US" sz="2800" dirty="0"/>
              <a:t>Mobile and Web Application for</a:t>
            </a:r>
          </a:p>
          <a:p>
            <a:pPr algn="ctr"/>
            <a:r>
              <a:rPr lang="en-US" sz="2800" dirty="0"/>
              <a:t>Amateur Radio Emergency Services</a:t>
            </a:r>
          </a:p>
          <a:p>
            <a:pPr algn="ctr"/>
            <a:r>
              <a:rPr lang="en-US" sz="2800" dirty="0"/>
              <a:t>‘AERS’</a:t>
            </a:r>
          </a:p>
        </p:txBody>
      </p:sp>
      <p:sp>
        <p:nvSpPr>
          <p:cNvPr id="5" name="TextBox 4">
            <a:extLst>
              <a:ext uri="{FF2B5EF4-FFF2-40B4-BE49-F238E27FC236}">
                <a16:creationId xmlns:a16="http://schemas.microsoft.com/office/drawing/2014/main" id="{AD15A2A9-C05E-4DE6-81E7-D10D203B9E5C}"/>
              </a:ext>
            </a:extLst>
          </p:cNvPr>
          <p:cNvSpPr txBox="1"/>
          <p:nvPr/>
        </p:nvSpPr>
        <p:spPr>
          <a:xfrm>
            <a:off x="6758609" y="5390984"/>
            <a:ext cx="2023311" cy="646331"/>
          </a:xfrm>
          <a:prstGeom prst="rect">
            <a:avLst/>
          </a:prstGeom>
          <a:noFill/>
        </p:spPr>
        <p:txBody>
          <a:bodyPr wrap="none" rtlCol="0">
            <a:spAutoFit/>
          </a:bodyPr>
          <a:lstStyle/>
          <a:p>
            <a:r>
              <a:rPr lang="en-US" dirty="0"/>
              <a:t>Bob Wilmes AGØLF</a:t>
            </a:r>
          </a:p>
          <a:p>
            <a:r>
              <a:rPr lang="en-US" dirty="0"/>
              <a:t>December 16, 2021</a:t>
            </a:r>
          </a:p>
        </p:txBody>
      </p:sp>
      <p:sp>
        <p:nvSpPr>
          <p:cNvPr id="6" name="Date Placeholder 5">
            <a:extLst>
              <a:ext uri="{FF2B5EF4-FFF2-40B4-BE49-F238E27FC236}">
                <a16:creationId xmlns:a16="http://schemas.microsoft.com/office/drawing/2014/main" id="{2979D7CF-86EB-4EBB-824E-029C0C1B3EC4}"/>
              </a:ext>
            </a:extLst>
          </p:cNvPr>
          <p:cNvSpPr>
            <a:spLocks noGrp="1"/>
          </p:cNvSpPr>
          <p:nvPr>
            <p:ph type="dt" sz="half" idx="10"/>
          </p:nvPr>
        </p:nvSpPr>
        <p:spPr/>
        <p:txBody>
          <a:bodyPr/>
          <a:lstStyle/>
          <a:p>
            <a:r>
              <a:rPr lang="en-US"/>
              <a:t>12/16/2021</a:t>
            </a:r>
          </a:p>
        </p:txBody>
      </p:sp>
      <p:sp>
        <p:nvSpPr>
          <p:cNvPr id="7" name="Footer Placeholder 6">
            <a:extLst>
              <a:ext uri="{FF2B5EF4-FFF2-40B4-BE49-F238E27FC236}">
                <a16:creationId xmlns:a16="http://schemas.microsoft.com/office/drawing/2014/main" id="{2F189D5A-22B8-4C58-BFBC-450327C6909B}"/>
              </a:ext>
            </a:extLst>
          </p:cNvPr>
          <p:cNvSpPr>
            <a:spLocks noGrp="1"/>
          </p:cNvSpPr>
          <p:nvPr>
            <p:ph type="ftr" sz="quarter" idx="11"/>
          </p:nvPr>
        </p:nvSpPr>
        <p:spPr/>
        <p:txBody>
          <a:bodyPr/>
          <a:lstStyle/>
          <a:p>
            <a:r>
              <a:rPr lang="en-US"/>
              <a:t>CYBR8470 Secure Web App Development - Fall Semester 2021</a:t>
            </a:r>
          </a:p>
        </p:txBody>
      </p:sp>
      <p:sp>
        <p:nvSpPr>
          <p:cNvPr id="8" name="Slide Number Placeholder 7">
            <a:extLst>
              <a:ext uri="{FF2B5EF4-FFF2-40B4-BE49-F238E27FC236}">
                <a16:creationId xmlns:a16="http://schemas.microsoft.com/office/drawing/2014/main" id="{CAA3DFBB-8F3B-4A9E-8486-3C0B0F6D2E91}"/>
              </a:ext>
            </a:extLst>
          </p:cNvPr>
          <p:cNvSpPr>
            <a:spLocks noGrp="1"/>
          </p:cNvSpPr>
          <p:nvPr>
            <p:ph type="sldNum" sz="quarter" idx="12"/>
          </p:nvPr>
        </p:nvSpPr>
        <p:spPr/>
        <p:txBody>
          <a:bodyPr/>
          <a:lstStyle/>
          <a:p>
            <a:fld id="{422708BA-8BEB-41BC-8984-E13DD9786511}" type="slidenum">
              <a:rPr lang="en-US" smtClean="0"/>
              <a:t>1</a:t>
            </a:fld>
            <a:endParaRPr lang="en-US"/>
          </a:p>
        </p:txBody>
      </p:sp>
    </p:spTree>
    <p:extLst>
      <p:ext uri="{BB962C8B-B14F-4D97-AF65-F5344CB8AC3E}">
        <p14:creationId xmlns:p14="http://schemas.microsoft.com/office/powerpoint/2010/main" val="2711905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2" descr="Logos | University Communications | University of Nebraska Omaha">
            <a:extLst>
              <a:ext uri="{FF2B5EF4-FFF2-40B4-BE49-F238E27FC236}">
                <a16:creationId xmlns:a16="http://schemas.microsoft.com/office/drawing/2014/main" id="{A32FB043-15B6-4CAC-B485-1F10F1DD8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296322"/>
            <a:ext cx="398008" cy="38909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80E15561-6C0E-4B5C-B675-90E188385AE9}"/>
              </a:ext>
            </a:extLst>
          </p:cNvPr>
          <p:cNvSpPr>
            <a:spLocks noGrp="1"/>
          </p:cNvSpPr>
          <p:nvPr>
            <p:ph type="dt" sz="half" idx="10"/>
          </p:nvPr>
        </p:nvSpPr>
        <p:spPr/>
        <p:txBody>
          <a:bodyPr/>
          <a:lstStyle/>
          <a:p>
            <a:r>
              <a:rPr lang="en-US"/>
              <a:t>12/16/2021</a:t>
            </a:r>
          </a:p>
        </p:txBody>
      </p:sp>
      <p:sp>
        <p:nvSpPr>
          <p:cNvPr id="7" name="Footer Placeholder 6">
            <a:extLst>
              <a:ext uri="{FF2B5EF4-FFF2-40B4-BE49-F238E27FC236}">
                <a16:creationId xmlns:a16="http://schemas.microsoft.com/office/drawing/2014/main" id="{BE53F14D-4F06-4474-A6B9-F043060F3D71}"/>
              </a:ext>
            </a:extLst>
          </p:cNvPr>
          <p:cNvSpPr>
            <a:spLocks noGrp="1"/>
          </p:cNvSpPr>
          <p:nvPr>
            <p:ph type="ftr" sz="quarter" idx="11"/>
          </p:nvPr>
        </p:nvSpPr>
        <p:spPr/>
        <p:txBody>
          <a:bodyPr/>
          <a:lstStyle/>
          <a:p>
            <a:r>
              <a:rPr lang="en-US"/>
              <a:t>CYBR8470 Secure Web App Development - Fall Semester 2021</a:t>
            </a:r>
          </a:p>
        </p:txBody>
      </p:sp>
      <p:sp>
        <p:nvSpPr>
          <p:cNvPr id="8" name="Slide Number Placeholder 7">
            <a:extLst>
              <a:ext uri="{FF2B5EF4-FFF2-40B4-BE49-F238E27FC236}">
                <a16:creationId xmlns:a16="http://schemas.microsoft.com/office/drawing/2014/main" id="{AC9B2C83-9A51-4811-BFEF-90DC5991F531}"/>
              </a:ext>
            </a:extLst>
          </p:cNvPr>
          <p:cNvSpPr>
            <a:spLocks noGrp="1"/>
          </p:cNvSpPr>
          <p:nvPr>
            <p:ph type="sldNum" sz="quarter" idx="12"/>
          </p:nvPr>
        </p:nvSpPr>
        <p:spPr/>
        <p:txBody>
          <a:bodyPr/>
          <a:lstStyle/>
          <a:p>
            <a:fld id="{422708BA-8BEB-41BC-8984-E13DD9786511}" type="slidenum">
              <a:rPr lang="en-US" smtClean="0"/>
              <a:t>10</a:t>
            </a:fld>
            <a:endParaRPr lang="en-US"/>
          </a:p>
        </p:txBody>
      </p:sp>
      <p:sp>
        <p:nvSpPr>
          <p:cNvPr id="2" name="TextBox 1">
            <a:extLst>
              <a:ext uri="{FF2B5EF4-FFF2-40B4-BE49-F238E27FC236}">
                <a16:creationId xmlns:a16="http://schemas.microsoft.com/office/drawing/2014/main" id="{166CAB14-A0E5-427F-9F2F-F07A550624B1}"/>
              </a:ext>
            </a:extLst>
          </p:cNvPr>
          <p:cNvSpPr txBox="1"/>
          <p:nvPr/>
        </p:nvSpPr>
        <p:spPr>
          <a:xfrm>
            <a:off x="4875474" y="469127"/>
            <a:ext cx="2848087" cy="523220"/>
          </a:xfrm>
          <a:prstGeom prst="rect">
            <a:avLst/>
          </a:prstGeom>
          <a:noFill/>
        </p:spPr>
        <p:txBody>
          <a:bodyPr wrap="none" rtlCol="0">
            <a:spAutoFit/>
          </a:bodyPr>
          <a:lstStyle/>
          <a:p>
            <a:r>
              <a:rPr lang="en-US" sz="2800" dirty="0"/>
              <a:t>WorldTimeAPI.org</a:t>
            </a:r>
          </a:p>
        </p:txBody>
      </p:sp>
      <p:pic>
        <p:nvPicPr>
          <p:cNvPr id="12" name="Picture 11">
            <a:extLst>
              <a:ext uri="{FF2B5EF4-FFF2-40B4-BE49-F238E27FC236}">
                <a16:creationId xmlns:a16="http://schemas.microsoft.com/office/drawing/2014/main" id="{281D31A2-B740-4739-A63A-C1313CFE060A}"/>
              </a:ext>
            </a:extLst>
          </p:cNvPr>
          <p:cNvPicPr>
            <a:picLocks noChangeAspect="1"/>
          </p:cNvPicPr>
          <p:nvPr/>
        </p:nvPicPr>
        <p:blipFill>
          <a:blip r:embed="rId3"/>
          <a:stretch>
            <a:fillRect/>
          </a:stretch>
        </p:blipFill>
        <p:spPr>
          <a:xfrm>
            <a:off x="2282024" y="1603043"/>
            <a:ext cx="8531750" cy="4693279"/>
          </a:xfrm>
          <a:prstGeom prst="rect">
            <a:avLst/>
          </a:prstGeom>
        </p:spPr>
      </p:pic>
      <p:sp>
        <p:nvSpPr>
          <p:cNvPr id="13" name="TextBox 12">
            <a:extLst>
              <a:ext uri="{FF2B5EF4-FFF2-40B4-BE49-F238E27FC236}">
                <a16:creationId xmlns:a16="http://schemas.microsoft.com/office/drawing/2014/main" id="{869832FD-A1C6-41E9-9E8E-6D381817B207}"/>
              </a:ext>
            </a:extLst>
          </p:cNvPr>
          <p:cNvSpPr txBox="1"/>
          <p:nvPr/>
        </p:nvSpPr>
        <p:spPr>
          <a:xfrm>
            <a:off x="2282024" y="1049572"/>
            <a:ext cx="8164094" cy="369332"/>
          </a:xfrm>
          <a:prstGeom prst="rect">
            <a:avLst/>
          </a:prstGeom>
          <a:noFill/>
        </p:spPr>
        <p:txBody>
          <a:bodyPr wrap="none" rtlCol="0">
            <a:spAutoFit/>
          </a:bodyPr>
          <a:lstStyle/>
          <a:p>
            <a:r>
              <a:rPr lang="en-US" dirty="0"/>
              <a:t>This is the https asynchronous request to obtain the current for a geographic location</a:t>
            </a:r>
          </a:p>
        </p:txBody>
      </p:sp>
    </p:spTree>
    <p:extLst>
      <p:ext uri="{BB962C8B-B14F-4D97-AF65-F5344CB8AC3E}">
        <p14:creationId xmlns:p14="http://schemas.microsoft.com/office/powerpoint/2010/main" val="3784868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2" descr="Logos | University Communications | University of Nebraska Omaha">
            <a:extLst>
              <a:ext uri="{FF2B5EF4-FFF2-40B4-BE49-F238E27FC236}">
                <a16:creationId xmlns:a16="http://schemas.microsoft.com/office/drawing/2014/main" id="{A32FB043-15B6-4CAC-B485-1F10F1DD8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296322"/>
            <a:ext cx="398008" cy="38909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80E15561-6C0E-4B5C-B675-90E188385AE9}"/>
              </a:ext>
            </a:extLst>
          </p:cNvPr>
          <p:cNvSpPr>
            <a:spLocks noGrp="1"/>
          </p:cNvSpPr>
          <p:nvPr>
            <p:ph type="dt" sz="half" idx="10"/>
          </p:nvPr>
        </p:nvSpPr>
        <p:spPr/>
        <p:txBody>
          <a:bodyPr/>
          <a:lstStyle/>
          <a:p>
            <a:r>
              <a:rPr lang="en-US"/>
              <a:t>12/16/2021</a:t>
            </a:r>
          </a:p>
        </p:txBody>
      </p:sp>
      <p:sp>
        <p:nvSpPr>
          <p:cNvPr id="7" name="Footer Placeholder 6">
            <a:extLst>
              <a:ext uri="{FF2B5EF4-FFF2-40B4-BE49-F238E27FC236}">
                <a16:creationId xmlns:a16="http://schemas.microsoft.com/office/drawing/2014/main" id="{BE53F14D-4F06-4474-A6B9-F043060F3D71}"/>
              </a:ext>
            </a:extLst>
          </p:cNvPr>
          <p:cNvSpPr>
            <a:spLocks noGrp="1"/>
          </p:cNvSpPr>
          <p:nvPr>
            <p:ph type="ftr" sz="quarter" idx="11"/>
          </p:nvPr>
        </p:nvSpPr>
        <p:spPr/>
        <p:txBody>
          <a:bodyPr/>
          <a:lstStyle/>
          <a:p>
            <a:r>
              <a:rPr lang="en-US"/>
              <a:t>CYBR8470 Secure Web App Development - Fall Semester 2021</a:t>
            </a:r>
          </a:p>
        </p:txBody>
      </p:sp>
      <p:sp>
        <p:nvSpPr>
          <p:cNvPr id="8" name="Slide Number Placeholder 7">
            <a:extLst>
              <a:ext uri="{FF2B5EF4-FFF2-40B4-BE49-F238E27FC236}">
                <a16:creationId xmlns:a16="http://schemas.microsoft.com/office/drawing/2014/main" id="{AC9B2C83-9A51-4811-BFEF-90DC5991F531}"/>
              </a:ext>
            </a:extLst>
          </p:cNvPr>
          <p:cNvSpPr>
            <a:spLocks noGrp="1"/>
          </p:cNvSpPr>
          <p:nvPr>
            <p:ph type="sldNum" sz="quarter" idx="12"/>
          </p:nvPr>
        </p:nvSpPr>
        <p:spPr/>
        <p:txBody>
          <a:bodyPr/>
          <a:lstStyle/>
          <a:p>
            <a:fld id="{422708BA-8BEB-41BC-8984-E13DD9786511}" type="slidenum">
              <a:rPr lang="en-US" smtClean="0"/>
              <a:t>11</a:t>
            </a:fld>
            <a:endParaRPr lang="en-US"/>
          </a:p>
        </p:txBody>
      </p:sp>
      <p:sp>
        <p:nvSpPr>
          <p:cNvPr id="12" name="TextBox 11">
            <a:extLst>
              <a:ext uri="{FF2B5EF4-FFF2-40B4-BE49-F238E27FC236}">
                <a16:creationId xmlns:a16="http://schemas.microsoft.com/office/drawing/2014/main" id="{1CDF23EB-E155-4B6D-9555-227FA1EE8158}"/>
              </a:ext>
            </a:extLst>
          </p:cNvPr>
          <p:cNvSpPr txBox="1"/>
          <p:nvPr/>
        </p:nvSpPr>
        <p:spPr>
          <a:xfrm>
            <a:off x="4136002" y="262392"/>
            <a:ext cx="3467168" cy="523220"/>
          </a:xfrm>
          <a:prstGeom prst="rect">
            <a:avLst/>
          </a:prstGeom>
          <a:noFill/>
        </p:spPr>
        <p:txBody>
          <a:bodyPr wrap="none" rtlCol="0">
            <a:spAutoFit/>
          </a:bodyPr>
          <a:lstStyle/>
          <a:p>
            <a:r>
              <a:rPr lang="en-US" sz="2800" dirty="0"/>
              <a:t>Futures for the Project</a:t>
            </a:r>
          </a:p>
        </p:txBody>
      </p:sp>
      <p:sp>
        <p:nvSpPr>
          <p:cNvPr id="13" name="TextBox 12">
            <a:extLst>
              <a:ext uri="{FF2B5EF4-FFF2-40B4-BE49-F238E27FC236}">
                <a16:creationId xmlns:a16="http://schemas.microsoft.com/office/drawing/2014/main" id="{C68528CA-CF97-48DA-A15B-08379BBCCE02}"/>
              </a:ext>
            </a:extLst>
          </p:cNvPr>
          <p:cNvSpPr txBox="1"/>
          <p:nvPr/>
        </p:nvSpPr>
        <p:spPr>
          <a:xfrm>
            <a:off x="1622066" y="914400"/>
            <a:ext cx="8181279" cy="5078313"/>
          </a:xfrm>
          <a:prstGeom prst="rect">
            <a:avLst/>
          </a:prstGeom>
          <a:noFill/>
        </p:spPr>
        <p:txBody>
          <a:bodyPr wrap="none" rtlCol="0">
            <a:spAutoFit/>
          </a:bodyPr>
          <a:lstStyle/>
          <a:p>
            <a:r>
              <a:rPr lang="en-US" dirty="0"/>
              <a:t>I used the Android Studio to complete the World Time project, but I plan to return</a:t>
            </a:r>
          </a:p>
          <a:p>
            <a:r>
              <a:rPr lang="en-US" dirty="0"/>
              <a:t>to the Visual Studio Flutter plug-ins to finish the emergency radio project.</a:t>
            </a:r>
          </a:p>
          <a:p>
            <a:endParaRPr lang="en-US" dirty="0"/>
          </a:p>
          <a:p>
            <a:r>
              <a:rPr lang="en-US" dirty="0"/>
              <a:t>The Flutter plug-in for Bluetooth supports streaming Bluetooth connections but</a:t>
            </a:r>
          </a:p>
          <a:p>
            <a:r>
              <a:rPr lang="en-US" dirty="0"/>
              <a:t>I need to build a mini-project to determine Bluetooth Low Energy (BLE) support</a:t>
            </a:r>
          </a:p>
          <a:p>
            <a:r>
              <a:rPr lang="en-US" dirty="0"/>
              <a:t>which doesn’t require device pairing.</a:t>
            </a:r>
          </a:p>
          <a:p>
            <a:endParaRPr lang="en-US" dirty="0"/>
          </a:p>
          <a:p>
            <a:r>
              <a:rPr lang="en-US" dirty="0"/>
              <a:t>Add the SQLite database support for the project.  Connect a bridge to the Firestorm</a:t>
            </a:r>
          </a:p>
          <a:p>
            <a:r>
              <a:rPr lang="en-US" dirty="0"/>
              <a:t>Google supported database for initial data load on the mobile device. This will enable</a:t>
            </a:r>
          </a:p>
          <a:p>
            <a:r>
              <a:rPr lang="en-US" dirty="0"/>
              <a:t>loading reference data when connectivity to the Internet is not available.</a:t>
            </a:r>
          </a:p>
          <a:p>
            <a:endParaRPr lang="en-US" dirty="0"/>
          </a:p>
          <a:p>
            <a:r>
              <a:rPr lang="en-US" dirty="0"/>
              <a:t>Investigate taking pictures from Flutter and local storage.</a:t>
            </a:r>
          </a:p>
          <a:p>
            <a:endParaRPr lang="en-US" dirty="0"/>
          </a:p>
          <a:p>
            <a:r>
              <a:rPr lang="en-US" dirty="0"/>
              <a:t>Create forms for data entry and validation of user information.</a:t>
            </a:r>
          </a:p>
          <a:p>
            <a:endParaRPr lang="en-US" dirty="0"/>
          </a:p>
          <a:p>
            <a:r>
              <a:rPr lang="en-US" dirty="0"/>
              <a:t>Use the ARES Field Operations manual for additional reference information.</a:t>
            </a:r>
          </a:p>
          <a:p>
            <a:endParaRPr lang="en-US" dirty="0"/>
          </a:p>
          <a:p>
            <a:r>
              <a:rPr lang="en-US" dirty="0"/>
              <a:t>Build a testing/CI framework on Github</a:t>
            </a:r>
          </a:p>
        </p:txBody>
      </p:sp>
    </p:spTree>
    <p:extLst>
      <p:ext uri="{BB962C8B-B14F-4D97-AF65-F5344CB8AC3E}">
        <p14:creationId xmlns:p14="http://schemas.microsoft.com/office/powerpoint/2010/main" val="3193787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2" descr="Logos | University Communications | University of Nebraska Omaha">
            <a:extLst>
              <a:ext uri="{FF2B5EF4-FFF2-40B4-BE49-F238E27FC236}">
                <a16:creationId xmlns:a16="http://schemas.microsoft.com/office/drawing/2014/main" id="{A32FB043-15B6-4CAC-B485-1F10F1DD8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296322"/>
            <a:ext cx="398008" cy="38909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80E15561-6C0E-4B5C-B675-90E188385AE9}"/>
              </a:ext>
            </a:extLst>
          </p:cNvPr>
          <p:cNvSpPr>
            <a:spLocks noGrp="1"/>
          </p:cNvSpPr>
          <p:nvPr>
            <p:ph type="dt" sz="half" idx="10"/>
          </p:nvPr>
        </p:nvSpPr>
        <p:spPr/>
        <p:txBody>
          <a:bodyPr/>
          <a:lstStyle/>
          <a:p>
            <a:r>
              <a:rPr lang="en-US"/>
              <a:t>12/16/2021</a:t>
            </a:r>
          </a:p>
        </p:txBody>
      </p:sp>
      <p:sp>
        <p:nvSpPr>
          <p:cNvPr id="7" name="Footer Placeholder 6">
            <a:extLst>
              <a:ext uri="{FF2B5EF4-FFF2-40B4-BE49-F238E27FC236}">
                <a16:creationId xmlns:a16="http://schemas.microsoft.com/office/drawing/2014/main" id="{BE53F14D-4F06-4474-A6B9-F043060F3D71}"/>
              </a:ext>
            </a:extLst>
          </p:cNvPr>
          <p:cNvSpPr>
            <a:spLocks noGrp="1"/>
          </p:cNvSpPr>
          <p:nvPr>
            <p:ph type="ftr" sz="quarter" idx="11"/>
          </p:nvPr>
        </p:nvSpPr>
        <p:spPr/>
        <p:txBody>
          <a:bodyPr/>
          <a:lstStyle/>
          <a:p>
            <a:r>
              <a:rPr lang="en-US"/>
              <a:t>CYBR8470 Secure Web App Development - Fall Semester 2021</a:t>
            </a:r>
          </a:p>
        </p:txBody>
      </p:sp>
      <p:sp>
        <p:nvSpPr>
          <p:cNvPr id="8" name="Slide Number Placeholder 7">
            <a:extLst>
              <a:ext uri="{FF2B5EF4-FFF2-40B4-BE49-F238E27FC236}">
                <a16:creationId xmlns:a16="http://schemas.microsoft.com/office/drawing/2014/main" id="{AC9B2C83-9A51-4811-BFEF-90DC5991F531}"/>
              </a:ext>
            </a:extLst>
          </p:cNvPr>
          <p:cNvSpPr>
            <a:spLocks noGrp="1"/>
          </p:cNvSpPr>
          <p:nvPr>
            <p:ph type="sldNum" sz="quarter" idx="12"/>
          </p:nvPr>
        </p:nvSpPr>
        <p:spPr/>
        <p:txBody>
          <a:bodyPr/>
          <a:lstStyle/>
          <a:p>
            <a:fld id="{422708BA-8BEB-41BC-8984-E13DD9786511}" type="slidenum">
              <a:rPr lang="en-US" smtClean="0"/>
              <a:t>12</a:t>
            </a:fld>
            <a:endParaRPr lang="en-US"/>
          </a:p>
        </p:txBody>
      </p:sp>
      <p:sp>
        <p:nvSpPr>
          <p:cNvPr id="2" name="TextBox 1">
            <a:extLst>
              <a:ext uri="{FF2B5EF4-FFF2-40B4-BE49-F238E27FC236}">
                <a16:creationId xmlns:a16="http://schemas.microsoft.com/office/drawing/2014/main" id="{166CAB14-A0E5-427F-9F2F-F07A550624B1}"/>
              </a:ext>
            </a:extLst>
          </p:cNvPr>
          <p:cNvSpPr txBox="1"/>
          <p:nvPr/>
        </p:nvSpPr>
        <p:spPr>
          <a:xfrm>
            <a:off x="5487724" y="556591"/>
            <a:ext cx="1785425" cy="523220"/>
          </a:xfrm>
          <a:prstGeom prst="rect">
            <a:avLst/>
          </a:prstGeom>
          <a:noFill/>
        </p:spPr>
        <p:txBody>
          <a:bodyPr wrap="none" rtlCol="0">
            <a:spAutoFit/>
          </a:bodyPr>
          <a:lstStyle/>
          <a:p>
            <a:r>
              <a:rPr lang="en-US" sz="2800" dirty="0"/>
              <a:t>References</a:t>
            </a:r>
          </a:p>
        </p:txBody>
      </p:sp>
      <p:sp>
        <p:nvSpPr>
          <p:cNvPr id="4" name="TextBox 3">
            <a:extLst>
              <a:ext uri="{FF2B5EF4-FFF2-40B4-BE49-F238E27FC236}">
                <a16:creationId xmlns:a16="http://schemas.microsoft.com/office/drawing/2014/main" id="{D184E70D-5F03-4802-861F-27315A4F29E5}"/>
              </a:ext>
            </a:extLst>
          </p:cNvPr>
          <p:cNvSpPr txBox="1"/>
          <p:nvPr/>
        </p:nvSpPr>
        <p:spPr>
          <a:xfrm>
            <a:off x="1919577" y="1455923"/>
            <a:ext cx="9927866" cy="4524315"/>
          </a:xfrm>
          <a:prstGeom prst="rect">
            <a:avLst/>
          </a:prstGeom>
          <a:noFill/>
        </p:spPr>
        <p:txBody>
          <a:bodyPr wrap="square" rtlCol="0">
            <a:spAutoFit/>
          </a:bodyPr>
          <a:lstStyle/>
          <a:p>
            <a:r>
              <a:rPr lang="en-US" dirty="0"/>
              <a:t>Flutter for Dummies 				Amateur Radio Emergency Service®</a:t>
            </a:r>
          </a:p>
          <a:p>
            <a:r>
              <a:rPr lang="en-US" dirty="0"/>
              <a:t>by Barry Burd, PhD  				ARES® Field Resource Manual</a:t>
            </a:r>
          </a:p>
          <a:p>
            <a:r>
              <a:rPr lang="en-US" dirty="0"/>
              <a:t>Copyright 2020 John Wiley &amp; Sons			Copyright © 2005-2021</a:t>
            </a:r>
          </a:p>
          <a:p>
            <a:r>
              <a:rPr lang="en-US" dirty="0"/>
              <a:t>ISBN 978-1119612582				American Radio Relay League, Inc.</a:t>
            </a:r>
          </a:p>
          <a:p>
            <a:r>
              <a:rPr lang="en-US" dirty="0"/>
              <a:t>						ISBN 978-0872595439</a:t>
            </a:r>
          </a:p>
          <a:p>
            <a:r>
              <a:rPr lang="en-US" dirty="0"/>
              <a:t>Flutter in Action</a:t>
            </a:r>
          </a:p>
          <a:p>
            <a:r>
              <a:rPr lang="en-US" dirty="0"/>
              <a:t>by Eric Windmill</a:t>
            </a:r>
          </a:p>
          <a:p>
            <a:r>
              <a:rPr lang="en-US" dirty="0"/>
              <a:t>Copyright 2020 Manning Publications</a:t>
            </a:r>
          </a:p>
          <a:p>
            <a:r>
              <a:rPr lang="en-US" dirty="0"/>
              <a:t>ISBN 978-1617296147</a:t>
            </a:r>
          </a:p>
          <a:p>
            <a:endParaRPr lang="en-US" dirty="0"/>
          </a:p>
          <a:p>
            <a:r>
              <a:rPr lang="en-US" dirty="0"/>
              <a:t>Flutter Complete Reference</a:t>
            </a:r>
          </a:p>
          <a:p>
            <a:r>
              <a:rPr lang="en-US" dirty="0"/>
              <a:t>by Alberto Miola</a:t>
            </a:r>
          </a:p>
          <a:p>
            <a:r>
              <a:rPr lang="en-US" dirty="0"/>
              <a:t>Copyright &lt;none listed&gt;</a:t>
            </a:r>
          </a:p>
          <a:p>
            <a:r>
              <a:rPr lang="en-US" dirty="0"/>
              <a:t>ISBN 979-8691939952</a:t>
            </a:r>
          </a:p>
          <a:p>
            <a:endParaRPr lang="en-US" dirty="0"/>
          </a:p>
          <a:p>
            <a:endParaRPr lang="en-US" dirty="0"/>
          </a:p>
        </p:txBody>
      </p:sp>
      <p:sp>
        <p:nvSpPr>
          <p:cNvPr id="9" name="TextBox 8">
            <a:extLst>
              <a:ext uri="{FF2B5EF4-FFF2-40B4-BE49-F238E27FC236}">
                <a16:creationId xmlns:a16="http://schemas.microsoft.com/office/drawing/2014/main" id="{136C87E5-14D2-4BC0-A878-EAD1E750FF2D}"/>
              </a:ext>
            </a:extLst>
          </p:cNvPr>
          <p:cNvSpPr txBox="1"/>
          <p:nvPr/>
        </p:nvSpPr>
        <p:spPr>
          <a:xfrm>
            <a:off x="7362246" y="3071749"/>
            <a:ext cx="4405684" cy="646331"/>
          </a:xfrm>
          <a:prstGeom prst="rect">
            <a:avLst/>
          </a:prstGeom>
          <a:noFill/>
        </p:spPr>
        <p:txBody>
          <a:bodyPr wrap="square">
            <a:spAutoFit/>
          </a:bodyPr>
          <a:lstStyle/>
          <a:p>
            <a:r>
              <a:rPr lang="en-US" dirty="0"/>
              <a:t>Completed repository: https://github.com/bobwilmes/worldtime.git</a:t>
            </a:r>
          </a:p>
        </p:txBody>
      </p:sp>
      <p:sp>
        <p:nvSpPr>
          <p:cNvPr id="10" name="TextBox 9">
            <a:extLst>
              <a:ext uri="{FF2B5EF4-FFF2-40B4-BE49-F238E27FC236}">
                <a16:creationId xmlns:a16="http://schemas.microsoft.com/office/drawing/2014/main" id="{016B086C-EF1E-4879-8369-A3087A0658BA}"/>
              </a:ext>
            </a:extLst>
          </p:cNvPr>
          <p:cNvSpPr txBox="1"/>
          <p:nvPr/>
        </p:nvSpPr>
        <p:spPr>
          <a:xfrm>
            <a:off x="7397364" y="3949998"/>
            <a:ext cx="4405684" cy="646331"/>
          </a:xfrm>
          <a:prstGeom prst="rect">
            <a:avLst/>
          </a:prstGeom>
          <a:noFill/>
        </p:spPr>
        <p:txBody>
          <a:bodyPr wrap="square">
            <a:spAutoFit/>
          </a:bodyPr>
          <a:lstStyle/>
          <a:p>
            <a:r>
              <a:rPr lang="en-US" dirty="0"/>
              <a:t>Incomplete repository: https://github.com/bobwilmes/aers.git</a:t>
            </a:r>
          </a:p>
        </p:txBody>
      </p:sp>
      <p:sp>
        <p:nvSpPr>
          <p:cNvPr id="11" name="TextBox 10">
            <a:extLst>
              <a:ext uri="{FF2B5EF4-FFF2-40B4-BE49-F238E27FC236}">
                <a16:creationId xmlns:a16="http://schemas.microsoft.com/office/drawing/2014/main" id="{50FC5BD9-423F-481B-A1C5-072E11066FDB}"/>
              </a:ext>
            </a:extLst>
          </p:cNvPr>
          <p:cNvSpPr txBox="1"/>
          <p:nvPr/>
        </p:nvSpPr>
        <p:spPr>
          <a:xfrm>
            <a:off x="7397364" y="4828247"/>
            <a:ext cx="4405684" cy="646331"/>
          </a:xfrm>
          <a:prstGeom prst="rect">
            <a:avLst/>
          </a:prstGeom>
          <a:noFill/>
        </p:spPr>
        <p:txBody>
          <a:bodyPr wrap="square">
            <a:spAutoFit/>
          </a:bodyPr>
          <a:lstStyle/>
          <a:p>
            <a:r>
              <a:rPr lang="en-US" dirty="0"/>
              <a:t>World Time API: </a:t>
            </a:r>
            <a:r>
              <a:rPr lang="en-US" dirty="0">
                <a:hlinkClick r:id="rId3"/>
              </a:rPr>
              <a:t>https://worldtimeapi.org</a:t>
            </a:r>
            <a:endParaRPr lang="en-US" dirty="0"/>
          </a:p>
          <a:p>
            <a:endParaRPr lang="en-US" dirty="0"/>
          </a:p>
        </p:txBody>
      </p:sp>
    </p:spTree>
    <p:extLst>
      <p:ext uri="{BB962C8B-B14F-4D97-AF65-F5344CB8AC3E}">
        <p14:creationId xmlns:p14="http://schemas.microsoft.com/office/powerpoint/2010/main" val="1969708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2" descr="Logos | University Communications | University of Nebraska Omaha">
            <a:extLst>
              <a:ext uri="{FF2B5EF4-FFF2-40B4-BE49-F238E27FC236}">
                <a16:creationId xmlns:a16="http://schemas.microsoft.com/office/drawing/2014/main" id="{A32FB043-15B6-4CAC-B485-1F10F1DD8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296322"/>
            <a:ext cx="398008" cy="38909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80E15561-6C0E-4B5C-B675-90E188385AE9}"/>
              </a:ext>
            </a:extLst>
          </p:cNvPr>
          <p:cNvSpPr>
            <a:spLocks noGrp="1"/>
          </p:cNvSpPr>
          <p:nvPr>
            <p:ph type="dt" sz="half" idx="10"/>
          </p:nvPr>
        </p:nvSpPr>
        <p:spPr/>
        <p:txBody>
          <a:bodyPr/>
          <a:lstStyle/>
          <a:p>
            <a:r>
              <a:rPr lang="en-US"/>
              <a:t>12/16/2021</a:t>
            </a:r>
          </a:p>
        </p:txBody>
      </p:sp>
      <p:sp>
        <p:nvSpPr>
          <p:cNvPr id="7" name="Footer Placeholder 6">
            <a:extLst>
              <a:ext uri="{FF2B5EF4-FFF2-40B4-BE49-F238E27FC236}">
                <a16:creationId xmlns:a16="http://schemas.microsoft.com/office/drawing/2014/main" id="{BE53F14D-4F06-4474-A6B9-F043060F3D71}"/>
              </a:ext>
            </a:extLst>
          </p:cNvPr>
          <p:cNvSpPr>
            <a:spLocks noGrp="1"/>
          </p:cNvSpPr>
          <p:nvPr>
            <p:ph type="ftr" sz="quarter" idx="11"/>
          </p:nvPr>
        </p:nvSpPr>
        <p:spPr/>
        <p:txBody>
          <a:bodyPr/>
          <a:lstStyle/>
          <a:p>
            <a:r>
              <a:rPr lang="en-US"/>
              <a:t>CYBR8470 Secure Web App Development - Fall Semester 2021</a:t>
            </a:r>
          </a:p>
        </p:txBody>
      </p:sp>
      <p:sp>
        <p:nvSpPr>
          <p:cNvPr id="8" name="Slide Number Placeholder 7">
            <a:extLst>
              <a:ext uri="{FF2B5EF4-FFF2-40B4-BE49-F238E27FC236}">
                <a16:creationId xmlns:a16="http://schemas.microsoft.com/office/drawing/2014/main" id="{AC9B2C83-9A51-4811-BFEF-90DC5991F531}"/>
              </a:ext>
            </a:extLst>
          </p:cNvPr>
          <p:cNvSpPr>
            <a:spLocks noGrp="1"/>
          </p:cNvSpPr>
          <p:nvPr>
            <p:ph type="sldNum" sz="quarter" idx="12"/>
          </p:nvPr>
        </p:nvSpPr>
        <p:spPr/>
        <p:txBody>
          <a:bodyPr/>
          <a:lstStyle/>
          <a:p>
            <a:fld id="{422708BA-8BEB-41BC-8984-E13DD9786511}" type="slidenum">
              <a:rPr lang="en-US" smtClean="0"/>
              <a:t>2</a:t>
            </a:fld>
            <a:endParaRPr lang="en-US"/>
          </a:p>
        </p:txBody>
      </p:sp>
      <p:sp>
        <p:nvSpPr>
          <p:cNvPr id="9" name="TextBox 8">
            <a:extLst>
              <a:ext uri="{FF2B5EF4-FFF2-40B4-BE49-F238E27FC236}">
                <a16:creationId xmlns:a16="http://schemas.microsoft.com/office/drawing/2014/main" id="{A23621AE-AD1E-4981-8A59-8903F3D5A18E}"/>
              </a:ext>
            </a:extLst>
          </p:cNvPr>
          <p:cNvSpPr txBox="1"/>
          <p:nvPr/>
        </p:nvSpPr>
        <p:spPr>
          <a:xfrm>
            <a:off x="3515917" y="193415"/>
            <a:ext cx="4221669" cy="461665"/>
          </a:xfrm>
          <a:prstGeom prst="rect">
            <a:avLst/>
          </a:prstGeom>
          <a:noFill/>
        </p:spPr>
        <p:txBody>
          <a:bodyPr wrap="none" rtlCol="0">
            <a:spAutoFit/>
          </a:bodyPr>
          <a:lstStyle/>
          <a:p>
            <a:pPr algn="ctr"/>
            <a:r>
              <a:rPr lang="en-US" sz="2400" b="1" dirty="0"/>
              <a:t>Background of the AERS project</a:t>
            </a:r>
          </a:p>
        </p:txBody>
      </p:sp>
      <p:sp>
        <p:nvSpPr>
          <p:cNvPr id="10" name="TextBox 9">
            <a:extLst>
              <a:ext uri="{FF2B5EF4-FFF2-40B4-BE49-F238E27FC236}">
                <a16:creationId xmlns:a16="http://schemas.microsoft.com/office/drawing/2014/main" id="{BD17F465-1613-48F6-98C8-189667904A1C}"/>
              </a:ext>
            </a:extLst>
          </p:cNvPr>
          <p:cNvSpPr txBox="1"/>
          <p:nvPr/>
        </p:nvSpPr>
        <p:spPr>
          <a:xfrm>
            <a:off x="1596482" y="807358"/>
            <a:ext cx="8548382" cy="1477328"/>
          </a:xfrm>
          <a:prstGeom prst="rect">
            <a:avLst/>
          </a:prstGeom>
          <a:noFill/>
        </p:spPr>
        <p:txBody>
          <a:bodyPr wrap="square" rtlCol="0">
            <a:spAutoFit/>
          </a:bodyPr>
          <a:lstStyle/>
          <a:p>
            <a:r>
              <a:rPr lang="en-US" dirty="0"/>
              <a:t>The initial goal of the project is to support data collection by ham radio operators operating as a communications network to recover from natural and man-made disasters. In Omaha, the Amateur Radio Emergency Service (ARES) is affiliated with the Aksarben chapter of the American Red Cross. ARES is organized in the US by the Amateur Radio Relay League, a 501c3 charity which promotes amateur radio use.</a:t>
            </a:r>
          </a:p>
        </p:txBody>
      </p:sp>
      <p:pic>
        <p:nvPicPr>
          <p:cNvPr id="2050" name="Picture 2" descr="ARES">
            <a:extLst>
              <a:ext uri="{FF2B5EF4-FFF2-40B4-BE49-F238E27FC236}">
                <a16:creationId xmlns:a16="http://schemas.microsoft.com/office/drawing/2014/main" id="{33F94948-9F73-458B-AEA6-D88EB27E9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4006" y="945858"/>
            <a:ext cx="1250343" cy="12003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56E50BF-ECDF-4E43-8923-6FAE1836F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004" y="945858"/>
            <a:ext cx="917337" cy="120032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ECE2514-8195-4A6B-A947-691DD4F317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9849" y="3287300"/>
            <a:ext cx="1714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D821CFFE-6F5E-4FDC-805A-FB2D1CC879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6669" y="2531423"/>
            <a:ext cx="1827680" cy="571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811CA8A-C0FA-4098-878D-66DA2BD1DB76}"/>
              </a:ext>
            </a:extLst>
          </p:cNvPr>
          <p:cNvSpPr txBox="1"/>
          <p:nvPr/>
        </p:nvSpPr>
        <p:spPr>
          <a:xfrm>
            <a:off x="1596482" y="2450775"/>
            <a:ext cx="8060540" cy="1477328"/>
          </a:xfrm>
          <a:prstGeom prst="rect">
            <a:avLst/>
          </a:prstGeom>
          <a:noFill/>
        </p:spPr>
        <p:txBody>
          <a:bodyPr wrap="none" rtlCol="0">
            <a:spAutoFit/>
          </a:bodyPr>
          <a:lstStyle/>
          <a:p>
            <a:r>
              <a:rPr lang="en-US" dirty="0"/>
              <a:t>The projected targeted a mobile application using the Dart programming language</a:t>
            </a:r>
          </a:p>
          <a:p>
            <a:r>
              <a:rPr lang="en-US" dirty="0"/>
              <a:t>running under the Flutter framework on iOS, Android and Chrome web browsers.</a:t>
            </a:r>
          </a:p>
          <a:p>
            <a:r>
              <a:rPr lang="en-US" dirty="0"/>
              <a:t>Dart was developed along with the Flutter framework by Google. It generates native</a:t>
            </a:r>
          </a:p>
          <a:p>
            <a:r>
              <a:rPr lang="en-US" dirty="0"/>
              <a:t>machine code for ARM32, ARM64, Intel x86_64 CPU’s and cross compiles to</a:t>
            </a:r>
          </a:p>
          <a:p>
            <a:r>
              <a:rPr lang="en-US" dirty="0"/>
              <a:t>JavaScript and Web Assembler language. </a:t>
            </a:r>
          </a:p>
        </p:txBody>
      </p:sp>
      <p:sp>
        <p:nvSpPr>
          <p:cNvPr id="12" name="AutoShape 12" descr="Dart platforms illustration">
            <a:extLst>
              <a:ext uri="{FF2B5EF4-FFF2-40B4-BE49-F238E27FC236}">
                <a16:creationId xmlns:a16="http://schemas.microsoft.com/office/drawing/2014/main" id="{486E10DA-699A-47EF-B0B4-904A937EFB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3DC65C4A-4966-42D7-BBB0-E11042EF85CB}"/>
              </a:ext>
            </a:extLst>
          </p:cNvPr>
          <p:cNvPicPr>
            <a:picLocks noChangeAspect="1"/>
          </p:cNvPicPr>
          <p:nvPr/>
        </p:nvPicPr>
        <p:blipFill>
          <a:blip r:embed="rId7"/>
          <a:stretch>
            <a:fillRect/>
          </a:stretch>
        </p:blipFill>
        <p:spPr>
          <a:xfrm>
            <a:off x="3849054" y="4114950"/>
            <a:ext cx="4333999" cy="2230424"/>
          </a:xfrm>
          <a:prstGeom prst="rect">
            <a:avLst/>
          </a:prstGeom>
        </p:spPr>
      </p:pic>
    </p:spTree>
    <p:extLst>
      <p:ext uri="{BB962C8B-B14F-4D97-AF65-F5344CB8AC3E}">
        <p14:creationId xmlns:p14="http://schemas.microsoft.com/office/powerpoint/2010/main" val="1234685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2" descr="Logos | University Communications | University of Nebraska Omaha">
            <a:extLst>
              <a:ext uri="{FF2B5EF4-FFF2-40B4-BE49-F238E27FC236}">
                <a16:creationId xmlns:a16="http://schemas.microsoft.com/office/drawing/2014/main" id="{A32FB043-15B6-4CAC-B485-1F10F1DD8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92" y="6332383"/>
            <a:ext cx="398008" cy="3890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82B14CE-10A4-4342-A8AF-B6E63A2503D7}"/>
              </a:ext>
            </a:extLst>
          </p:cNvPr>
          <p:cNvSpPr/>
          <p:nvPr/>
        </p:nvSpPr>
        <p:spPr>
          <a:xfrm>
            <a:off x="1514613" y="1214070"/>
            <a:ext cx="1940119" cy="13040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aers</a:t>
            </a:r>
            <a:r>
              <a:rPr lang="en-US" dirty="0">
                <a:solidFill>
                  <a:schemeClr val="tx1"/>
                </a:solidFill>
              </a:rPr>
              <a:t> </a:t>
            </a:r>
          </a:p>
          <a:p>
            <a:pPr algn="ctr"/>
            <a:r>
              <a:rPr lang="en-US" dirty="0">
                <a:solidFill>
                  <a:schemeClr val="tx1"/>
                </a:solidFill>
              </a:rPr>
              <a:t>Flutter</a:t>
            </a:r>
          </a:p>
          <a:p>
            <a:pPr algn="ctr"/>
            <a:r>
              <a:rPr lang="en-US" dirty="0">
                <a:solidFill>
                  <a:schemeClr val="tx1"/>
                </a:solidFill>
              </a:rPr>
              <a:t>iOS App</a:t>
            </a:r>
          </a:p>
          <a:p>
            <a:pPr algn="ctr"/>
            <a:r>
              <a:rPr lang="en-US" dirty="0">
                <a:solidFill>
                  <a:schemeClr val="tx1"/>
                </a:solidFill>
              </a:rPr>
              <a:t>(Mobile)</a:t>
            </a:r>
          </a:p>
          <a:p>
            <a:pPr algn="ctr"/>
            <a:endParaRPr lang="en-US" dirty="0">
              <a:solidFill>
                <a:schemeClr val="tx1"/>
              </a:solidFill>
            </a:endParaRPr>
          </a:p>
        </p:txBody>
      </p:sp>
      <p:sp>
        <p:nvSpPr>
          <p:cNvPr id="5" name="Rectangle 4">
            <a:extLst>
              <a:ext uri="{FF2B5EF4-FFF2-40B4-BE49-F238E27FC236}">
                <a16:creationId xmlns:a16="http://schemas.microsoft.com/office/drawing/2014/main" id="{C79219D6-4CC2-440B-9F2B-E1F1044CFB24}"/>
              </a:ext>
            </a:extLst>
          </p:cNvPr>
          <p:cNvSpPr/>
          <p:nvPr/>
        </p:nvSpPr>
        <p:spPr>
          <a:xfrm>
            <a:off x="1514612" y="2852050"/>
            <a:ext cx="1940119" cy="13040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aers</a:t>
            </a:r>
            <a:r>
              <a:rPr lang="en-US" dirty="0">
                <a:solidFill>
                  <a:schemeClr val="tx1"/>
                </a:solidFill>
              </a:rPr>
              <a:t> </a:t>
            </a:r>
          </a:p>
          <a:p>
            <a:pPr algn="ctr"/>
            <a:r>
              <a:rPr lang="en-US" dirty="0">
                <a:solidFill>
                  <a:schemeClr val="tx1"/>
                </a:solidFill>
              </a:rPr>
              <a:t>Flutter</a:t>
            </a:r>
          </a:p>
          <a:p>
            <a:pPr algn="ctr"/>
            <a:r>
              <a:rPr lang="en-US" dirty="0">
                <a:solidFill>
                  <a:schemeClr val="tx1"/>
                </a:solidFill>
              </a:rPr>
              <a:t>Android App</a:t>
            </a:r>
          </a:p>
          <a:p>
            <a:pPr algn="ctr"/>
            <a:r>
              <a:rPr lang="en-US" dirty="0">
                <a:solidFill>
                  <a:schemeClr val="tx1"/>
                </a:solidFill>
              </a:rPr>
              <a:t>(Mobile)</a:t>
            </a:r>
          </a:p>
          <a:p>
            <a:pPr algn="ctr"/>
            <a:endParaRPr lang="en-US" dirty="0">
              <a:solidFill>
                <a:schemeClr val="tx1"/>
              </a:solidFill>
            </a:endParaRPr>
          </a:p>
        </p:txBody>
      </p:sp>
      <p:sp>
        <p:nvSpPr>
          <p:cNvPr id="7" name="Rectangle 6">
            <a:extLst>
              <a:ext uri="{FF2B5EF4-FFF2-40B4-BE49-F238E27FC236}">
                <a16:creationId xmlns:a16="http://schemas.microsoft.com/office/drawing/2014/main" id="{164E529D-4326-44B5-B3EA-6A3712F57EDD}"/>
              </a:ext>
            </a:extLst>
          </p:cNvPr>
          <p:cNvSpPr/>
          <p:nvPr/>
        </p:nvSpPr>
        <p:spPr>
          <a:xfrm>
            <a:off x="1514612" y="4515198"/>
            <a:ext cx="1940119" cy="130401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aers</a:t>
            </a:r>
            <a:r>
              <a:rPr lang="en-US" dirty="0">
                <a:solidFill>
                  <a:schemeClr val="tx1"/>
                </a:solidFill>
              </a:rPr>
              <a:t> </a:t>
            </a:r>
          </a:p>
          <a:p>
            <a:pPr algn="ctr"/>
            <a:r>
              <a:rPr lang="en-US" dirty="0">
                <a:solidFill>
                  <a:schemeClr val="tx1"/>
                </a:solidFill>
              </a:rPr>
              <a:t>Flutter</a:t>
            </a:r>
          </a:p>
          <a:p>
            <a:pPr algn="ctr"/>
            <a:r>
              <a:rPr lang="en-US" dirty="0">
                <a:solidFill>
                  <a:schemeClr val="tx1"/>
                </a:solidFill>
              </a:rPr>
              <a:t>Browser App</a:t>
            </a:r>
          </a:p>
          <a:p>
            <a:pPr algn="ctr"/>
            <a:r>
              <a:rPr lang="en-US" dirty="0">
                <a:solidFill>
                  <a:schemeClr val="tx1"/>
                </a:solidFill>
              </a:rPr>
              <a:t>(Laptop)</a:t>
            </a:r>
          </a:p>
          <a:p>
            <a:pPr algn="ctr"/>
            <a:endParaRPr lang="en-US" dirty="0">
              <a:solidFill>
                <a:schemeClr val="tx1"/>
              </a:solidFill>
            </a:endParaRPr>
          </a:p>
        </p:txBody>
      </p:sp>
      <p:sp>
        <p:nvSpPr>
          <p:cNvPr id="8" name="Arrow: Left-Right 7">
            <a:extLst>
              <a:ext uri="{FF2B5EF4-FFF2-40B4-BE49-F238E27FC236}">
                <a16:creationId xmlns:a16="http://schemas.microsoft.com/office/drawing/2014/main" id="{D407A3CD-8EAC-4B9C-AD1A-B07BDE697EA2}"/>
              </a:ext>
            </a:extLst>
          </p:cNvPr>
          <p:cNvSpPr/>
          <p:nvPr/>
        </p:nvSpPr>
        <p:spPr>
          <a:xfrm>
            <a:off x="3774110" y="1492366"/>
            <a:ext cx="2035534" cy="74742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Bluetooth 5.0</a:t>
            </a:r>
          </a:p>
        </p:txBody>
      </p:sp>
      <p:sp>
        <p:nvSpPr>
          <p:cNvPr id="9" name="Arrow: Left-Right 8">
            <a:extLst>
              <a:ext uri="{FF2B5EF4-FFF2-40B4-BE49-F238E27FC236}">
                <a16:creationId xmlns:a16="http://schemas.microsoft.com/office/drawing/2014/main" id="{F709F110-113D-4713-BDEF-41738C565A42}"/>
              </a:ext>
            </a:extLst>
          </p:cNvPr>
          <p:cNvSpPr/>
          <p:nvPr/>
        </p:nvSpPr>
        <p:spPr>
          <a:xfrm>
            <a:off x="3774110" y="4793494"/>
            <a:ext cx="2035534" cy="74742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Bluetooth 5.0</a:t>
            </a:r>
          </a:p>
        </p:txBody>
      </p:sp>
      <p:sp>
        <p:nvSpPr>
          <p:cNvPr id="10" name="Arrow: Left-Right 9">
            <a:extLst>
              <a:ext uri="{FF2B5EF4-FFF2-40B4-BE49-F238E27FC236}">
                <a16:creationId xmlns:a16="http://schemas.microsoft.com/office/drawing/2014/main" id="{2E98434A-839D-4043-9BB4-E850311D1F31}"/>
              </a:ext>
            </a:extLst>
          </p:cNvPr>
          <p:cNvSpPr/>
          <p:nvPr/>
        </p:nvSpPr>
        <p:spPr>
          <a:xfrm>
            <a:off x="3774110" y="3203895"/>
            <a:ext cx="2035534" cy="74742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Bluetooth 5.0</a:t>
            </a:r>
          </a:p>
        </p:txBody>
      </p:sp>
      <p:sp>
        <p:nvSpPr>
          <p:cNvPr id="11" name="Rectangle 10">
            <a:extLst>
              <a:ext uri="{FF2B5EF4-FFF2-40B4-BE49-F238E27FC236}">
                <a16:creationId xmlns:a16="http://schemas.microsoft.com/office/drawing/2014/main" id="{E80CFDA7-8B34-4592-9945-5F4505BE60F4}"/>
              </a:ext>
            </a:extLst>
          </p:cNvPr>
          <p:cNvSpPr/>
          <p:nvPr/>
        </p:nvSpPr>
        <p:spPr>
          <a:xfrm>
            <a:off x="6262866" y="1214070"/>
            <a:ext cx="1940119" cy="130401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a:p>
            <a:pPr algn="ctr"/>
            <a:r>
              <a:rPr lang="en-US" sz="2400" i="1" dirty="0">
                <a:solidFill>
                  <a:schemeClr val="tx1"/>
                </a:solidFill>
              </a:rPr>
              <a:t>Ham Radio</a:t>
            </a:r>
          </a:p>
          <a:p>
            <a:pPr algn="ctr"/>
            <a:r>
              <a:rPr lang="en-US" sz="2400" i="1" dirty="0">
                <a:solidFill>
                  <a:schemeClr val="tx1"/>
                </a:solidFill>
              </a:rPr>
              <a:t>Transceiver</a:t>
            </a:r>
            <a:r>
              <a:rPr lang="en-US" dirty="0">
                <a:solidFill>
                  <a:schemeClr val="tx1"/>
                </a:solidFill>
              </a:rPr>
              <a:t> </a:t>
            </a:r>
          </a:p>
          <a:p>
            <a:pPr algn="ctr"/>
            <a:r>
              <a:rPr lang="en-US" dirty="0">
                <a:solidFill>
                  <a:schemeClr val="tx1"/>
                </a:solidFill>
              </a:rPr>
              <a:t>HF</a:t>
            </a:r>
          </a:p>
          <a:p>
            <a:pPr algn="ctr"/>
            <a:r>
              <a:rPr lang="en-US" dirty="0">
                <a:solidFill>
                  <a:schemeClr val="tx1"/>
                </a:solidFill>
              </a:rPr>
              <a:t>(Mobile)</a:t>
            </a:r>
          </a:p>
          <a:p>
            <a:pPr algn="ctr"/>
            <a:endParaRPr lang="en-US" dirty="0">
              <a:solidFill>
                <a:schemeClr val="tx1"/>
              </a:solidFill>
            </a:endParaRPr>
          </a:p>
        </p:txBody>
      </p:sp>
      <p:sp>
        <p:nvSpPr>
          <p:cNvPr id="12" name="Rectangle 11">
            <a:extLst>
              <a:ext uri="{FF2B5EF4-FFF2-40B4-BE49-F238E27FC236}">
                <a16:creationId xmlns:a16="http://schemas.microsoft.com/office/drawing/2014/main" id="{42046E4E-FF10-4CC0-8D79-04322B3FA47C}"/>
              </a:ext>
            </a:extLst>
          </p:cNvPr>
          <p:cNvSpPr/>
          <p:nvPr/>
        </p:nvSpPr>
        <p:spPr>
          <a:xfrm>
            <a:off x="6262866" y="2852050"/>
            <a:ext cx="1940119" cy="130401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a:p>
            <a:pPr algn="ctr"/>
            <a:r>
              <a:rPr lang="en-US" sz="2400" i="1" dirty="0">
                <a:solidFill>
                  <a:schemeClr val="tx1"/>
                </a:solidFill>
              </a:rPr>
              <a:t>Ham Radio</a:t>
            </a:r>
          </a:p>
          <a:p>
            <a:pPr algn="ctr"/>
            <a:r>
              <a:rPr lang="en-US" sz="2400" i="1" dirty="0">
                <a:solidFill>
                  <a:schemeClr val="tx1"/>
                </a:solidFill>
              </a:rPr>
              <a:t>Transceiver</a:t>
            </a:r>
            <a:r>
              <a:rPr lang="en-US" dirty="0">
                <a:solidFill>
                  <a:schemeClr val="tx1"/>
                </a:solidFill>
              </a:rPr>
              <a:t> </a:t>
            </a:r>
          </a:p>
          <a:p>
            <a:pPr algn="ctr"/>
            <a:r>
              <a:rPr lang="en-US" dirty="0" err="1">
                <a:solidFill>
                  <a:schemeClr val="tx1"/>
                </a:solidFill>
              </a:rPr>
              <a:t>Yaesu</a:t>
            </a:r>
            <a:r>
              <a:rPr lang="en-US" dirty="0">
                <a:solidFill>
                  <a:schemeClr val="tx1"/>
                </a:solidFill>
              </a:rPr>
              <a:t> System Fusion</a:t>
            </a:r>
          </a:p>
          <a:p>
            <a:pPr algn="ctr"/>
            <a:endParaRPr lang="en-US" dirty="0">
              <a:solidFill>
                <a:schemeClr val="tx1"/>
              </a:solidFill>
            </a:endParaRPr>
          </a:p>
        </p:txBody>
      </p:sp>
      <p:sp>
        <p:nvSpPr>
          <p:cNvPr id="13" name="Rectangle 12">
            <a:extLst>
              <a:ext uri="{FF2B5EF4-FFF2-40B4-BE49-F238E27FC236}">
                <a16:creationId xmlns:a16="http://schemas.microsoft.com/office/drawing/2014/main" id="{93A63A00-CE2A-4C03-AE55-162A383EC4FF}"/>
              </a:ext>
            </a:extLst>
          </p:cNvPr>
          <p:cNvSpPr/>
          <p:nvPr/>
        </p:nvSpPr>
        <p:spPr>
          <a:xfrm>
            <a:off x="6262866" y="4515198"/>
            <a:ext cx="1940119" cy="130401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i="1" dirty="0">
              <a:solidFill>
                <a:schemeClr val="tx1"/>
              </a:solidFill>
            </a:endParaRPr>
          </a:p>
          <a:p>
            <a:pPr algn="ctr"/>
            <a:r>
              <a:rPr lang="en-US" sz="2400" i="1" dirty="0">
                <a:solidFill>
                  <a:schemeClr val="tx1"/>
                </a:solidFill>
              </a:rPr>
              <a:t>Ham Radio</a:t>
            </a:r>
          </a:p>
          <a:p>
            <a:pPr algn="ctr"/>
            <a:r>
              <a:rPr lang="en-US" sz="2400" i="1" dirty="0">
                <a:solidFill>
                  <a:schemeClr val="tx1"/>
                </a:solidFill>
              </a:rPr>
              <a:t>Transceiver</a:t>
            </a:r>
            <a:r>
              <a:rPr lang="en-US" dirty="0">
                <a:solidFill>
                  <a:schemeClr val="tx1"/>
                </a:solidFill>
              </a:rPr>
              <a:t> </a:t>
            </a:r>
          </a:p>
          <a:p>
            <a:pPr algn="ctr"/>
            <a:r>
              <a:rPr lang="en-US" dirty="0" err="1">
                <a:solidFill>
                  <a:schemeClr val="tx1"/>
                </a:solidFill>
              </a:rPr>
              <a:t>Icom</a:t>
            </a:r>
            <a:r>
              <a:rPr lang="en-US" dirty="0">
                <a:solidFill>
                  <a:schemeClr val="tx1"/>
                </a:solidFill>
              </a:rPr>
              <a:t>/Kenwood</a:t>
            </a:r>
          </a:p>
          <a:p>
            <a:pPr algn="ctr"/>
            <a:r>
              <a:rPr lang="en-US" dirty="0">
                <a:solidFill>
                  <a:schemeClr val="tx1"/>
                </a:solidFill>
              </a:rPr>
              <a:t>DSTAR</a:t>
            </a:r>
          </a:p>
          <a:p>
            <a:pPr algn="ctr"/>
            <a:endParaRPr lang="en-US" dirty="0">
              <a:solidFill>
                <a:schemeClr val="tx1"/>
              </a:solidFill>
            </a:endParaRPr>
          </a:p>
        </p:txBody>
      </p:sp>
      <p:sp>
        <p:nvSpPr>
          <p:cNvPr id="14" name="Lightning Bolt 13">
            <a:extLst>
              <a:ext uri="{FF2B5EF4-FFF2-40B4-BE49-F238E27FC236}">
                <a16:creationId xmlns:a16="http://schemas.microsoft.com/office/drawing/2014/main" id="{2060F9E0-DFC9-4B51-9149-EFDB9CA41F99}"/>
              </a:ext>
            </a:extLst>
          </p:cNvPr>
          <p:cNvSpPr/>
          <p:nvPr/>
        </p:nvSpPr>
        <p:spPr>
          <a:xfrm rot="18840836">
            <a:off x="8970731" y="1495556"/>
            <a:ext cx="1875464" cy="1031903"/>
          </a:xfrm>
          <a:prstGeom prst="lightningBolt">
            <a:avLst/>
          </a:prstGeom>
          <a:solidFill>
            <a:srgbClr val="FF2C0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FE78887-F475-4A9D-B7AB-5829FFF242FF}"/>
              </a:ext>
            </a:extLst>
          </p:cNvPr>
          <p:cNvSpPr txBox="1"/>
          <p:nvPr/>
        </p:nvSpPr>
        <p:spPr>
          <a:xfrm>
            <a:off x="8539229" y="1214070"/>
            <a:ext cx="3362587" cy="369332"/>
          </a:xfrm>
          <a:prstGeom prst="rect">
            <a:avLst/>
          </a:prstGeom>
          <a:noFill/>
        </p:spPr>
        <p:txBody>
          <a:bodyPr wrap="none" rtlCol="0">
            <a:spAutoFit/>
          </a:bodyPr>
          <a:lstStyle/>
          <a:p>
            <a:r>
              <a:rPr lang="en-US" dirty="0"/>
              <a:t>RF Energy – 2400 symbols/second</a:t>
            </a:r>
          </a:p>
        </p:txBody>
      </p:sp>
      <p:sp>
        <p:nvSpPr>
          <p:cNvPr id="16" name="TextBox 15">
            <a:extLst>
              <a:ext uri="{FF2B5EF4-FFF2-40B4-BE49-F238E27FC236}">
                <a16:creationId xmlns:a16="http://schemas.microsoft.com/office/drawing/2014/main" id="{AE47E006-FE23-4B8B-97A2-A94DAF05C848}"/>
              </a:ext>
            </a:extLst>
          </p:cNvPr>
          <p:cNvSpPr txBox="1"/>
          <p:nvPr/>
        </p:nvSpPr>
        <p:spPr>
          <a:xfrm>
            <a:off x="8396065" y="2859731"/>
            <a:ext cx="3362587" cy="369332"/>
          </a:xfrm>
          <a:prstGeom prst="rect">
            <a:avLst/>
          </a:prstGeom>
          <a:noFill/>
        </p:spPr>
        <p:txBody>
          <a:bodyPr wrap="none" rtlCol="0">
            <a:spAutoFit/>
          </a:bodyPr>
          <a:lstStyle/>
          <a:p>
            <a:r>
              <a:rPr lang="en-US" dirty="0"/>
              <a:t>RF Energy – 2400 symbols/second</a:t>
            </a:r>
          </a:p>
        </p:txBody>
      </p:sp>
      <p:sp>
        <p:nvSpPr>
          <p:cNvPr id="17" name="Lightning Bolt 16">
            <a:extLst>
              <a:ext uri="{FF2B5EF4-FFF2-40B4-BE49-F238E27FC236}">
                <a16:creationId xmlns:a16="http://schemas.microsoft.com/office/drawing/2014/main" id="{38365BAD-6469-4BBC-8F72-987F247B38DC}"/>
              </a:ext>
            </a:extLst>
          </p:cNvPr>
          <p:cNvSpPr/>
          <p:nvPr/>
        </p:nvSpPr>
        <p:spPr>
          <a:xfrm rot="18840836">
            <a:off x="8790622" y="3166612"/>
            <a:ext cx="1875464" cy="1031903"/>
          </a:xfrm>
          <a:prstGeom prst="lightningBolt">
            <a:avLst/>
          </a:prstGeom>
          <a:solidFill>
            <a:srgbClr val="FF2C0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ightning Bolt 17">
            <a:extLst>
              <a:ext uri="{FF2B5EF4-FFF2-40B4-BE49-F238E27FC236}">
                <a16:creationId xmlns:a16="http://schemas.microsoft.com/office/drawing/2014/main" id="{AA873FE1-574A-40E8-A810-2D84CAB0D89E}"/>
              </a:ext>
            </a:extLst>
          </p:cNvPr>
          <p:cNvSpPr/>
          <p:nvPr/>
        </p:nvSpPr>
        <p:spPr>
          <a:xfrm rot="18840836">
            <a:off x="8741100" y="4812497"/>
            <a:ext cx="1875464" cy="1031903"/>
          </a:xfrm>
          <a:prstGeom prst="lightningBolt">
            <a:avLst/>
          </a:prstGeom>
          <a:solidFill>
            <a:srgbClr val="FF2C0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CAF9059-E6FD-4F0C-9861-A6D8E4A5B18F}"/>
              </a:ext>
            </a:extLst>
          </p:cNvPr>
          <p:cNvSpPr txBox="1"/>
          <p:nvPr/>
        </p:nvSpPr>
        <p:spPr>
          <a:xfrm>
            <a:off x="2661431" y="278513"/>
            <a:ext cx="7202869" cy="584775"/>
          </a:xfrm>
          <a:prstGeom prst="rect">
            <a:avLst/>
          </a:prstGeom>
          <a:noFill/>
        </p:spPr>
        <p:txBody>
          <a:bodyPr wrap="none" rtlCol="0">
            <a:spAutoFit/>
          </a:bodyPr>
          <a:lstStyle/>
          <a:p>
            <a:r>
              <a:rPr lang="en-US" sz="3200" dirty="0"/>
              <a:t>Figure 1 - Aers Architecture Block Diagram</a:t>
            </a:r>
          </a:p>
        </p:txBody>
      </p:sp>
      <p:sp>
        <p:nvSpPr>
          <p:cNvPr id="3" name="Date Placeholder 2">
            <a:extLst>
              <a:ext uri="{FF2B5EF4-FFF2-40B4-BE49-F238E27FC236}">
                <a16:creationId xmlns:a16="http://schemas.microsoft.com/office/drawing/2014/main" id="{105DF5B4-0E9C-44F2-8C95-499904CD3F52}"/>
              </a:ext>
            </a:extLst>
          </p:cNvPr>
          <p:cNvSpPr>
            <a:spLocks noGrp="1"/>
          </p:cNvSpPr>
          <p:nvPr>
            <p:ph type="dt" sz="half" idx="10"/>
          </p:nvPr>
        </p:nvSpPr>
        <p:spPr/>
        <p:txBody>
          <a:bodyPr/>
          <a:lstStyle/>
          <a:p>
            <a:r>
              <a:rPr lang="en-US"/>
              <a:t>12/16/2021</a:t>
            </a:r>
          </a:p>
        </p:txBody>
      </p:sp>
      <p:sp>
        <p:nvSpPr>
          <p:cNvPr id="20" name="Footer Placeholder 19">
            <a:extLst>
              <a:ext uri="{FF2B5EF4-FFF2-40B4-BE49-F238E27FC236}">
                <a16:creationId xmlns:a16="http://schemas.microsoft.com/office/drawing/2014/main" id="{BBC66A68-71B2-4E30-BDAB-D6C75D103E5B}"/>
              </a:ext>
            </a:extLst>
          </p:cNvPr>
          <p:cNvSpPr>
            <a:spLocks noGrp="1"/>
          </p:cNvSpPr>
          <p:nvPr>
            <p:ph type="ftr" sz="quarter" idx="11"/>
          </p:nvPr>
        </p:nvSpPr>
        <p:spPr/>
        <p:txBody>
          <a:bodyPr/>
          <a:lstStyle/>
          <a:p>
            <a:r>
              <a:rPr lang="en-US"/>
              <a:t>CYBR8470 Secure Web App Development - Fall Semester 2021</a:t>
            </a:r>
          </a:p>
        </p:txBody>
      </p:sp>
      <p:sp>
        <p:nvSpPr>
          <p:cNvPr id="21" name="Slide Number Placeholder 20">
            <a:extLst>
              <a:ext uri="{FF2B5EF4-FFF2-40B4-BE49-F238E27FC236}">
                <a16:creationId xmlns:a16="http://schemas.microsoft.com/office/drawing/2014/main" id="{13D58488-228C-4240-B649-AC6CA46BF5A2}"/>
              </a:ext>
            </a:extLst>
          </p:cNvPr>
          <p:cNvSpPr>
            <a:spLocks noGrp="1"/>
          </p:cNvSpPr>
          <p:nvPr>
            <p:ph type="sldNum" sz="quarter" idx="12"/>
          </p:nvPr>
        </p:nvSpPr>
        <p:spPr/>
        <p:txBody>
          <a:bodyPr/>
          <a:lstStyle/>
          <a:p>
            <a:fld id="{422708BA-8BEB-41BC-8984-E13DD9786511}" type="slidenum">
              <a:rPr lang="en-US" smtClean="0"/>
              <a:t>3</a:t>
            </a:fld>
            <a:endParaRPr lang="en-US"/>
          </a:p>
        </p:txBody>
      </p:sp>
    </p:spTree>
    <p:extLst>
      <p:ext uri="{BB962C8B-B14F-4D97-AF65-F5344CB8AC3E}">
        <p14:creationId xmlns:p14="http://schemas.microsoft.com/office/powerpoint/2010/main" val="1104530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2" descr="Logos | University Communications | University of Nebraska Omaha">
            <a:extLst>
              <a:ext uri="{FF2B5EF4-FFF2-40B4-BE49-F238E27FC236}">
                <a16:creationId xmlns:a16="http://schemas.microsoft.com/office/drawing/2014/main" id="{A32FB043-15B6-4CAC-B485-1F10F1DD8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296322"/>
            <a:ext cx="398008" cy="38909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80E15561-6C0E-4B5C-B675-90E188385AE9}"/>
              </a:ext>
            </a:extLst>
          </p:cNvPr>
          <p:cNvSpPr>
            <a:spLocks noGrp="1"/>
          </p:cNvSpPr>
          <p:nvPr>
            <p:ph type="dt" sz="half" idx="10"/>
          </p:nvPr>
        </p:nvSpPr>
        <p:spPr/>
        <p:txBody>
          <a:bodyPr/>
          <a:lstStyle/>
          <a:p>
            <a:r>
              <a:rPr lang="en-US"/>
              <a:t>12/16/2021</a:t>
            </a:r>
          </a:p>
        </p:txBody>
      </p:sp>
      <p:sp>
        <p:nvSpPr>
          <p:cNvPr id="7" name="Footer Placeholder 6">
            <a:extLst>
              <a:ext uri="{FF2B5EF4-FFF2-40B4-BE49-F238E27FC236}">
                <a16:creationId xmlns:a16="http://schemas.microsoft.com/office/drawing/2014/main" id="{BE53F14D-4F06-4474-A6B9-F043060F3D71}"/>
              </a:ext>
            </a:extLst>
          </p:cNvPr>
          <p:cNvSpPr>
            <a:spLocks noGrp="1"/>
          </p:cNvSpPr>
          <p:nvPr>
            <p:ph type="ftr" sz="quarter" idx="11"/>
          </p:nvPr>
        </p:nvSpPr>
        <p:spPr/>
        <p:txBody>
          <a:bodyPr/>
          <a:lstStyle/>
          <a:p>
            <a:r>
              <a:rPr lang="en-US"/>
              <a:t>CYBR8470 Secure Web App Development - Fall Semester 2021</a:t>
            </a:r>
          </a:p>
        </p:txBody>
      </p:sp>
      <p:sp>
        <p:nvSpPr>
          <p:cNvPr id="8" name="Slide Number Placeholder 7">
            <a:extLst>
              <a:ext uri="{FF2B5EF4-FFF2-40B4-BE49-F238E27FC236}">
                <a16:creationId xmlns:a16="http://schemas.microsoft.com/office/drawing/2014/main" id="{AC9B2C83-9A51-4811-BFEF-90DC5991F531}"/>
              </a:ext>
            </a:extLst>
          </p:cNvPr>
          <p:cNvSpPr>
            <a:spLocks noGrp="1"/>
          </p:cNvSpPr>
          <p:nvPr>
            <p:ph type="sldNum" sz="quarter" idx="12"/>
          </p:nvPr>
        </p:nvSpPr>
        <p:spPr/>
        <p:txBody>
          <a:bodyPr/>
          <a:lstStyle/>
          <a:p>
            <a:fld id="{422708BA-8BEB-41BC-8984-E13DD9786511}" type="slidenum">
              <a:rPr lang="en-US" smtClean="0"/>
              <a:t>4</a:t>
            </a:fld>
            <a:endParaRPr lang="en-US"/>
          </a:p>
        </p:txBody>
      </p:sp>
      <p:sp>
        <p:nvSpPr>
          <p:cNvPr id="9" name="TextBox 8">
            <a:extLst>
              <a:ext uri="{FF2B5EF4-FFF2-40B4-BE49-F238E27FC236}">
                <a16:creationId xmlns:a16="http://schemas.microsoft.com/office/drawing/2014/main" id="{B74550AD-B800-4FA2-894D-E02AD2D00CF3}"/>
              </a:ext>
            </a:extLst>
          </p:cNvPr>
          <p:cNvSpPr txBox="1"/>
          <p:nvPr/>
        </p:nvSpPr>
        <p:spPr>
          <a:xfrm>
            <a:off x="4038600" y="5532308"/>
            <a:ext cx="4405684" cy="646331"/>
          </a:xfrm>
          <a:prstGeom prst="rect">
            <a:avLst/>
          </a:prstGeom>
          <a:noFill/>
        </p:spPr>
        <p:txBody>
          <a:bodyPr wrap="square">
            <a:spAutoFit/>
          </a:bodyPr>
          <a:lstStyle/>
          <a:p>
            <a:r>
              <a:rPr lang="en-US" dirty="0"/>
              <a:t>Incomplete repository: https://github.com/bobwilmes/aers.git</a:t>
            </a:r>
          </a:p>
        </p:txBody>
      </p:sp>
      <p:sp>
        <p:nvSpPr>
          <p:cNvPr id="10" name="TextBox 9">
            <a:extLst>
              <a:ext uri="{FF2B5EF4-FFF2-40B4-BE49-F238E27FC236}">
                <a16:creationId xmlns:a16="http://schemas.microsoft.com/office/drawing/2014/main" id="{F20EE220-7994-42E9-A6D0-5BAC4F50FF39}"/>
              </a:ext>
            </a:extLst>
          </p:cNvPr>
          <p:cNvSpPr txBox="1"/>
          <p:nvPr/>
        </p:nvSpPr>
        <p:spPr>
          <a:xfrm>
            <a:off x="3976927" y="266842"/>
            <a:ext cx="3612720" cy="461665"/>
          </a:xfrm>
          <a:prstGeom prst="rect">
            <a:avLst/>
          </a:prstGeom>
          <a:noFill/>
        </p:spPr>
        <p:txBody>
          <a:bodyPr wrap="none" rtlCol="0">
            <a:spAutoFit/>
          </a:bodyPr>
          <a:lstStyle/>
          <a:p>
            <a:pPr algn="ctr"/>
            <a:r>
              <a:rPr lang="en-US" sz="2400" b="1" dirty="0"/>
              <a:t>AERS – the incomplete app</a:t>
            </a:r>
          </a:p>
        </p:txBody>
      </p:sp>
      <p:pic>
        <p:nvPicPr>
          <p:cNvPr id="4" name="Picture 3">
            <a:extLst>
              <a:ext uri="{FF2B5EF4-FFF2-40B4-BE49-F238E27FC236}">
                <a16:creationId xmlns:a16="http://schemas.microsoft.com/office/drawing/2014/main" id="{FC77BC52-5E93-417C-B786-9F7AB607B5E0}"/>
              </a:ext>
            </a:extLst>
          </p:cNvPr>
          <p:cNvPicPr>
            <a:picLocks noChangeAspect="1"/>
          </p:cNvPicPr>
          <p:nvPr/>
        </p:nvPicPr>
        <p:blipFill>
          <a:blip r:embed="rId3"/>
          <a:stretch>
            <a:fillRect/>
          </a:stretch>
        </p:blipFill>
        <p:spPr>
          <a:xfrm>
            <a:off x="1240403" y="1762154"/>
            <a:ext cx="7927450" cy="3770154"/>
          </a:xfrm>
          <a:prstGeom prst="rect">
            <a:avLst/>
          </a:prstGeom>
        </p:spPr>
      </p:pic>
      <p:sp>
        <p:nvSpPr>
          <p:cNvPr id="5" name="TextBox 4">
            <a:extLst>
              <a:ext uri="{FF2B5EF4-FFF2-40B4-BE49-F238E27FC236}">
                <a16:creationId xmlns:a16="http://schemas.microsoft.com/office/drawing/2014/main" id="{2920F3A8-E1D1-4470-AD72-7AFA3B04FE9A}"/>
              </a:ext>
            </a:extLst>
          </p:cNvPr>
          <p:cNvSpPr txBox="1"/>
          <p:nvPr/>
        </p:nvSpPr>
        <p:spPr>
          <a:xfrm>
            <a:off x="1392006" y="589777"/>
            <a:ext cx="7775847" cy="923330"/>
          </a:xfrm>
          <a:prstGeom prst="rect">
            <a:avLst/>
          </a:prstGeom>
          <a:noFill/>
        </p:spPr>
        <p:txBody>
          <a:bodyPr wrap="none" rtlCol="0">
            <a:spAutoFit/>
          </a:bodyPr>
          <a:lstStyle/>
          <a:p>
            <a:r>
              <a:rPr lang="en-US" dirty="0"/>
              <a:t>As I became deeply involved in the Ham Radio application it became evident that</a:t>
            </a:r>
          </a:p>
          <a:p>
            <a:r>
              <a:rPr lang="en-US" dirty="0"/>
              <a:t>as I added additional screens the complexity exceeded my skill level in Dart and</a:t>
            </a:r>
          </a:p>
          <a:p>
            <a:r>
              <a:rPr lang="en-US" dirty="0"/>
              <a:t>Flutter. I spent literally a hundred hours watching flutter development videos.</a:t>
            </a:r>
          </a:p>
        </p:txBody>
      </p:sp>
    </p:spTree>
    <p:extLst>
      <p:ext uri="{BB962C8B-B14F-4D97-AF65-F5344CB8AC3E}">
        <p14:creationId xmlns:p14="http://schemas.microsoft.com/office/powerpoint/2010/main" val="805842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2" descr="Logos | University Communications | University of Nebraska Omaha">
            <a:extLst>
              <a:ext uri="{FF2B5EF4-FFF2-40B4-BE49-F238E27FC236}">
                <a16:creationId xmlns:a16="http://schemas.microsoft.com/office/drawing/2014/main" id="{A32FB043-15B6-4CAC-B485-1F10F1DD8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296322"/>
            <a:ext cx="398008" cy="38909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80E15561-6C0E-4B5C-B675-90E188385AE9}"/>
              </a:ext>
            </a:extLst>
          </p:cNvPr>
          <p:cNvSpPr>
            <a:spLocks noGrp="1"/>
          </p:cNvSpPr>
          <p:nvPr>
            <p:ph type="dt" sz="half" idx="10"/>
          </p:nvPr>
        </p:nvSpPr>
        <p:spPr/>
        <p:txBody>
          <a:bodyPr/>
          <a:lstStyle/>
          <a:p>
            <a:r>
              <a:rPr lang="en-US"/>
              <a:t>12/16/2021</a:t>
            </a:r>
          </a:p>
        </p:txBody>
      </p:sp>
      <p:sp>
        <p:nvSpPr>
          <p:cNvPr id="7" name="Footer Placeholder 6">
            <a:extLst>
              <a:ext uri="{FF2B5EF4-FFF2-40B4-BE49-F238E27FC236}">
                <a16:creationId xmlns:a16="http://schemas.microsoft.com/office/drawing/2014/main" id="{BE53F14D-4F06-4474-A6B9-F043060F3D71}"/>
              </a:ext>
            </a:extLst>
          </p:cNvPr>
          <p:cNvSpPr>
            <a:spLocks noGrp="1"/>
          </p:cNvSpPr>
          <p:nvPr>
            <p:ph type="ftr" sz="quarter" idx="11"/>
          </p:nvPr>
        </p:nvSpPr>
        <p:spPr/>
        <p:txBody>
          <a:bodyPr/>
          <a:lstStyle/>
          <a:p>
            <a:r>
              <a:rPr lang="en-US"/>
              <a:t>CYBR8470 Secure Web App Development - Fall Semester 2021</a:t>
            </a:r>
          </a:p>
        </p:txBody>
      </p:sp>
      <p:sp>
        <p:nvSpPr>
          <p:cNvPr id="8" name="Slide Number Placeholder 7">
            <a:extLst>
              <a:ext uri="{FF2B5EF4-FFF2-40B4-BE49-F238E27FC236}">
                <a16:creationId xmlns:a16="http://schemas.microsoft.com/office/drawing/2014/main" id="{AC9B2C83-9A51-4811-BFEF-90DC5991F531}"/>
              </a:ext>
            </a:extLst>
          </p:cNvPr>
          <p:cNvSpPr>
            <a:spLocks noGrp="1"/>
          </p:cNvSpPr>
          <p:nvPr>
            <p:ph type="sldNum" sz="quarter" idx="12"/>
          </p:nvPr>
        </p:nvSpPr>
        <p:spPr/>
        <p:txBody>
          <a:bodyPr/>
          <a:lstStyle/>
          <a:p>
            <a:fld id="{422708BA-8BEB-41BC-8984-E13DD9786511}" type="slidenum">
              <a:rPr lang="en-US" smtClean="0"/>
              <a:t>5</a:t>
            </a:fld>
            <a:endParaRPr lang="en-US"/>
          </a:p>
        </p:txBody>
      </p:sp>
      <p:sp>
        <p:nvSpPr>
          <p:cNvPr id="10" name="TextBox 9">
            <a:extLst>
              <a:ext uri="{FF2B5EF4-FFF2-40B4-BE49-F238E27FC236}">
                <a16:creationId xmlns:a16="http://schemas.microsoft.com/office/drawing/2014/main" id="{9081C789-20F5-4119-917C-3B76E713E656}"/>
              </a:ext>
            </a:extLst>
          </p:cNvPr>
          <p:cNvSpPr txBox="1"/>
          <p:nvPr/>
        </p:nvSpPr>
        <p:spPr>
          <a:xfrm>
            <a:off x="3047338" y="266842"/>
            <a:ext cx="5471884" cy="461665"/>
          </a:xfrm>
          <a:prstGeom prst="rect">
            <a:avLst/>
          </a:prstGeom>
          <a:noFill/>
        </p:spPr>
        <p:txBody>
          <a:bodyPr wrap="none" rtlCol="0">
            <a:spAutoFit/>
          </a:bodyPr>
          <a:lstStyle/>
          <a:p>
            <a:pPr algn="ctr"/>
            <a:r>
              <a:rPr lang="en-US" sz="2400" b="1" dirty="0"/>
              <a:t>Flutter 2.0  March 2021 breaks the world!</a:t>
            </a:r>
          </a:p>
        </p:txBody>
      </p:sp>
      <p:sp>
        <p:nvSpPr>
          <p:cNvPr id="12" name="TextBox 11">
            <a:extLst>
              <a:ext uri="{FF2B5EF4-FFF2-40B4-BE49-F238E27FC236}">
                <a16:creationId xmlns:a16="http://schemas.microsoft.com/office/drawing/2014/main" id="{A8C741CE-711D-4D14-AE8A-253844145DB2}"/>
              </a:ext>
            </a:extLst>
          </p:cNvPr>
          <p:cNvSpPr txBox="1"/>
          <p:nvPr/>
        </p:nvSpPr>
        <p:spPr>
          <a:xfrm>
            <a:off x="2844578" y="5987018"/>
            <a:ext cx="6685059" cy="369332"/>
          </a:xfrm>
          <a:prstGeom prst="rect">
            <a:avLst/>
          </a:prstGeom>
          <a:noFill/>
        </p:spPr>
        <p:txBody>
          <a:bodyPr wrap="square">
            <a:spAutoFit/>
          </a:bodyPr>
          <a:lstStyle/>
          <a:p>
            <a:r>
              <a:rPr lang="en-US" dirty="0"/>
              <a:t>https://medium.com/flutter/whats-new-in-flutter-2-0-fe8e95ecc65</a:t>
            </a:r>
          </a:p>
        </p:txBody>
      </p:sp>
      <p:pic>
        <p:nvPicPr>
          <p:cNvPr id="5" name="Picture 4">
            <a:extLst>
              <a:ext uri="{FF2B5EF4-FFF2-40B4-BE49-F238E27FC236}">
                <a16:creationId xmlns:a16="http://schemas.microsoft.com/office/drawing/2014/main" id="{B8AEC0CD-0254-454B-B291-CFE3781E2B0C}"/>
              </a:ext>
            </a:extLst>
          </p:cNvPr>
          <p:cNvPicPr>
            <a:picLocks noChangeAspect="1"/>
          </p:cNvPicPr>
          <p:nvPr/>
        </p:nvPicPr>
        <p:blipFill>
          <a:blip r:embed="rId3"/>
          <a:stretch>
            <a:fillRect/>
          </a:stretch>
        </p:blipFill>
        <p:spPr>
          <a:xfrm>
            <a:off x="7056630" y="1182520"/>
            <a:ext cx="4652545" cy="4492959"/>
          </a:xfrm>
          <a:prstGeom prst="rect">
            <a:avLst/>
          </a:prstGeom>
        </p:spPr>
      </p:pic>
      <p:sp>
        <p:nvSpPr>
          <p:cNvPr id="13" name="TextBox 12">
            <a:extLst>
              <a:ext uri="{FF2B5EF4-FFF2-40B4-BE49-F238E27FC236}">
                <a16:creationId xmlns:a16="http://schemas.microsoft.com/office/drawing/2014/main" id="{45BDB040-3621-43F1-BC9B-B0CBA5A77302}"/>
              </a:ext>
            </a:extLst>
          </p:cNvPr>
          <p:cNvSpPr txBox="1"/>
          <p:nvPr/>
        </p:nvSpPr>
        <p:spPr>
          <a:xfrm>
            <a:off x="929640" y="1239125"/>
            <a:ext cx="5303520" cy="2585323"/>
          </a:xfrm>
          <a:prstGeom prst="rect">
            <a:avLst/>
          </a:prstGeom>
          <a:noFill/>
        </p:spPr>
        <p:txBody>
          <a:bodyPr wrap="square" rtlCol="0">
            <a:spAutoFit/>
          </a:bodyPr>
          <a:lstStyle/>
          <a:p>
            <a:r>
              <a:rPr lang="en-US" dirty="0"/>
              <a:t>The addition on the null safety to Flutter 2.0 in March 2021 caused an issue for many existing code projects in github.</a:t>
            </a:r>
          </a:p>
          <a:p>
            <a:endParaRPr lang="en-US" dirty="0"/>
          </a:p>
          <a:p>
            <a:r>
              <a:rPr lang="en-US" dirty="0"/>
              <a:t>Flutters’ version of Lint (“$ dart analyze .”) can report on the variances but does not mitigate them.</a:t>
            </a:r>
          </a:p>
          <a:p>
            <a:endParaRPr lang="en-US" dirty="0"/>
          </a:p>
          <a:p>
            <a:r>
              <a:rPr lang="en-US" dirty="0"/>
              <a:t>In addition, Flutter guides and references published</a:t>
            </a:r>
          </a:p>
          <a:p>
            <a:r>
              <a:rPr lang="en-US" dirty="0"/>
              <a:t>prior to March 2021 do not cover the issues at all.</a:t>
            </a:r>
          </a:p>
        </p:txBody>
      </p:sp>
    </p:spTree>
    <p:extLst>
      <p:ext uri="{BB962C8B-B14F-4D97-AF65-F5344CB8AC3E}">
        <p14:creationId xmlns:p14="http://schemas.microsoft.com/office/powerpoint/2010/main" val="327578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2" descr="Logos | University Communications | University of Nebraska Omaha">
            <a:extLst>
              <a:ext uri="{FF2B5EF4-FFF2-40B4-BE49-F238E27FC236}">
                <a16:creationId xmlns:a16="http://schemas.microsoft.com/office/drawing/2014/main" id="{A32FB043-15B6-4CAC-B485-1F10F1DD8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296322"/>
            <a:ext cx="398008" cy="38909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80E15561-6C0E-4B5C-B675-90E188385AE9}"/>
              </a:ext>
            </a:extLst>
          </p:cNvPr>
          <p:cNvSpPr>
            <a:spLocks noGrp="1"/>
          </p:cNvSpPr>
          <p:nvPr>
            <p:ph type="dt" sz="half" idx="10"/>
          </p:nvPr>
        </p:nvSpPr>
        <p:spPr/>
        <p:txBody>
          <a:bodyPr/>
          <a:lstStyle/>
          <a:p>
            <a:r>
              <a:rPr lang="en-US"/>
              <a:t>12/16/2021</a:t>
            </a:r>
          </a:p>
        </p:txBody>
      </p:sp>
      <p:sp>
        <p:nvSpPr>
          <p:cNvPr id="7" name="Footer Placeholder 6">
            <a:extLst>
              <a:ext uri="{FF2B5EF4-FFF2-40B4-BE49-F238E27FC236}">
                <a16:creationId xmlns:a16="http://schemas.microsoft.com/office/drawing/2014/main" id="{BE53F14D-4F06-4474-A6B9-F043060F3D71}"/>
              </a:ext>
            </a:extLst>
          </p:cNvPr>
          <p:cNvSpPr>
            <a:spLocks noGrp="1"/>
          </p:cNvSpPr>
          <p:nvPr>
            <p:ph type="ftr" sz="quarter" idx="11"/>
          </p:nvPr>
        </p:nvSpPr>
        <p:spPr/>
        <p:txBody>
          <a:bodyPr/>
          <a:lstStyle/>
          <a:p>
            <a:r>
              <a:rPr lang="en-US"/>
              <a:t>CYBR8470 Secure Web App Development - Fall Semester 2021</a:t>
            </a:r>
          </a:p>
        </p:txBody>
      </p:sp>
      <p:sp>
        <p:nvSpPr>
          <p:cNvPr id="8" name="Slide Number Placeholder 7">
            <a:extLst>
              <a:ext uri="{FF2B5EF4-FFF2-40B4-BE49-F238E27FC236}">
                <a16:creationId xmlns:a16="http://schemas.microsoft.com/office/drawing/2014/main" id="{AC9B2C83-9A51-4811-BFEF-90DC5991F531}"/>
              </a:ext>
            </a:extLst>
          </p:cNvPr>
          <p:cNvSpPr>
            <a:spLocks noGrp="1"/>
          </p:cNvSpPr>
          <p:nvPr>
            <p:ph type="sldNum" sz="quarter" idx="12"/>
          </p:nvPr>
        </p:nvSpPr>
        <p:spPr/>
        <p:txBody>
          <a:bodyPr/>
          <a:lstStyle/>
          <a:p>
            <a:fld id="{422708BA-8BEB-41BC-8984-E13DD9786511}" type="slidenum">
              <a:rPr lang="en-US" smtClean="0"/>
              <a:t>6</a:t>
            </a:fld>
            <a:endParaRPr lang="en-US"/>
          </a:p>
        </p:txBody>
      </p:sp>
      <p:sp>
        <p:nvSpPr>
          <p:cNvPr id="2" name="TextBox 1">
            <a:extLst>
              <a:ext uri="{FF2B5EF4-FFF2-40B4-BE49-F238E27FC236}">
                <a16:creationId xmlns:a16="http://schemas.microsoft.com/office/drawing/2014/main" id="{29C76DDE-5A29-44FA-AE0E-A4A73E603BAA}"/>
              </a:ext>
            </a:extLst>
          </p:cNvPr>
          <p:cNvSpPr txBox="1"/>
          <p:nvPr/>
        </p:nvSpPr>
        <p:spPr>
          <a:xfrm>
            <a:off x="3888188" y="223081"/>
            <a:ext cx="4593052" cy="523220"/>
          </a:xfrm>
          <a:prstGeom prst="rect">
            <a:avLst/>
          </a:prstGeom>
          <a:noFill/>
        </p:spPr>
        <p:txBody>
          <a:bodyPr wrap="none" rtlCol="0">
            <a:spAutoFit/>
          </a:bodyPr>
          <a:lstStyle/>
          <a:p>
            <a:r>
              <a:rPr lang="en-US" sz="2800" b="1" dirty="0"/>
              <a:t>Dart’s non-nullable datatypes</a:t>
            </a:r>
          </a:p>
        </p:txBody>
      </p:sp>
      <p:sp>
        <p:nvSpPr>
          <p:cNvPr id="4" name="TextBox 3">
            <a:extLst>
              <a:ext uri="{FF2B5EF4-FFF2-40B4-BE49-F238E27FC236}">
                <a16:creationId xmlns:a16="http://schemas.microsoft.com/office/drawing/2014/main" id="{45F99F93-CC97-46D5-80F4-9659B6F9A4F1}"/>
              </a:ext>
            </a:extLst>
          </p:cNvPr>
          <p:cNvSpPr txBox="1"/>
          <p:nvPr/>
        </p:nvSpPr>
        <p:spPr>
          <a:xfrm>
            <a:off x="2051437" y="5844209"/>
            <a:ext cx="8686224" cy="369332"/>
          </a:xfrm>
          <a:prstGeom prst="rect">
            <a:avLst/>
          </a:prstGeom>
          <a:noFill/>
        </p:spPr>
        <p:txBody>
          <a:bodyPr wrap="none" rtlCol="0">
            <a:spAutoFit/>
          </a:bodyPr>
          <a:lstStyle/>
          <a:p>
            <a:r>
              <a:rPr lang="en-US"/>
              <a:t>https://github.com/dart-lang/language/blob/master/resources/old-non-nullable-types.md</a:t>
            </a:r>
            <a:endParaRPr lang="en-US" dirty="0"/>
          </a:p>
        </p:txBody>
      </p:sp>
      <p:pic>
        <p:nvPicPr>
          <p:cNvPr id="9" name="Picture 8">
            <a:extLst>
              <a:ext uri="{FF2B5EF4-FFF2-40B4-BE49-F238E27FC236}">
                <a16:creationId xmlns:a16="http://schemas.microsoft.com/office/drawing/2014/main" id="{EFAFDEFF-08BD-4D62-85DF-F4073DE0825A}"/>
              </a:ext>
            </a:extLst>
          </p:cNvPr>
          <p:cNvPicPr>
            <a:picLocks noChangeAspect="1"/>
          </p:cNvPicPr>
          <p:nvPr/>
        </p:nvPicPr>
        <p:blipFill>
          <a:blip r:embed="rId3"/>
          <a:stretch>
            <a:fillRect/>
          </a:stretch>
        </p:blipFill>
        <p:spPr>
          <a:xfrm>
            <a:off x="2409854" y="2242631"/>
            <a:ext cx="7794583" cy="3530173"/>
          </a:xfrm>
          <a:prstGeom prst="rect">
            <a:avLst/>
          </a:prstGeom>
        </p:spPr>
      </p:pic>
      <p:sp>
        <p:nvSpPr>
          <p:cNvPr id="10" name="TextBox 9">
            <a:extLst>
              <a:ext uri="{FF2B5EF4-FFF2-40B4-BE49-F238E27FC236}">
                <a16:creationId xmlns:a16="http://schemas.microsoft.com/office/drawing/2014/main" id="{805F64EB-89ED-4950-A4DC-1204424CD8D9}"/>
              </a:ext>
            </a:extLst>
          </p:cNvPr>
          <p:cNvSpPr txBox="1"/>
          <p:nvPr/>
        </p:nvSpPr>
        <p:spPr>
          <a:xfrm>
            <a:off x="1790043" y="817706"/>
            <a:ext cx="9034204" cy="1200329"/>
          </a:xfrm>
          <a:prstGeom prst="rect">
            <a:avLst/>
          </a:prstGeom>
          <a:noFill/>
        </p:spPr>
        <p:txBody>
          <a:bodyPr wrap="none" rtlCol="0">
            <a:spAutoFit/>
          </a:bodyPr>
          <a:lstStyle/>
          <a:p>
            <a:r>
              <a:rPr lang="en-US" dirty="0"/>
              <a:t>One of the difficulties learning flutter and Dart is the changes still being made to the language.</a:t>
            </a:r>
          </a:p>
          <a:p>
            <a:r>
              <a:rPr lang="en-US" dirty="0"/>
              <a:t>In 2017, Bob Nystrom from Google started adding features that prohibited references to</a:t>
            </a:r>
          </a:p>
          <a:p>
            <a:r>
              <a:rPr lang="en-US" dirty="0"/>
              <a:t>functions that previously could have passed or returned values as null. This is explained here</a:t>
            </a:r>
          </a:p>
          <a:p>
            <a:r>
              <a:rPr lang="en-US" dirty="0"/>
              <a:t>but has broken a lot of code released prior to Flutter 2.2</a:t>
            </a:r>
          </a:p>
        </p:txBody>
      </p:sp>
    </p:spTree>
    <p:extLst>
      <p:ext uri="{BB962C8B-B14F-4D97-AF65-F5344CB8AC3E}">
        <p14:creationId xmlns:p14="http://schemas.microsoft.com/office/powerpoint/2010/main" val="2615123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2" descr="Logos | University Communications | University of Nebraska Omaha">
            <a:extLst>
              <a:ext uri="{FF2B5EF4-FFF2-40B4-BE49-F238E27FC236}">
                <a16:creationId xmlns:a16="http://schemas.microsoft.com/office/drawing/2014/main" id="{A32FB043-15B6-4CAC-B485-1F10F1DD8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296322"/>
            <a:ext cx="398008" cy="38909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80E15561-6C0E-4B5C-B675-90E188385AE9}"/>
              </a:ext>
            </a:extLst>
          </p:cNvPr>
          <p:cNvSpPr>
            <a:spLocks noGrp="1"/>
          </p:cNvSpPr>
          <p:nvPr>
            <p:ph type="dt" sz="half" idx="10"/>
          </p:nvPr>
        </p:nvSpPr>
        <p:spPr/>
        <p:txBody>
          <a:bodyPr/>
          <a:lstStyle/>
          <a:p>
            <a:r>
              <a:rPr lang="en-US"/>
              <a:t>12/16/2021</a:t>
            </a:r>
          </a:p>
        </p:txBody>
      </p:sp>
      <p:sp>
        <p:nvSpPr>
          <p:cNvPr id="7" name="Footer Placeholder 6">
            <a:extLst>
              <a:ext uri="{FF2B5EF4-FFF2-40B4-BE49-F238E27FC236}">
                <a16:creationId xmlns:a16="http://schemas.microsoft.com/office/drawing/2014/main" id="{BE53F14D-4F06-4474-A6B9-F043060F3D71}"/>
              </a:ext>
            </a:extLst>
          </p:cNvPr>
          <p:cNvSpPr>
            <a:spLocks noGrp="1"/>
          </p:cNvSpPr>
          <p:nvPr>
            <p:ph type="ftr" sz="quarter" idx="11"/>
          </p:nvPr>
        </p:nvSpPr>
        <p:spPr/>
        <p:txBody>
          <a:bodyPr/>
          <a:lstStyle/>
          <a:p>
            <a:r>
              <a:rPr lang="en-US"/>
              <a:t>CYBR8470 Secure Web App Development - Fall Semester 2021</a:t>
            </a:r>
          </a:p>
        </p:txBody>
      </p:sp>
      <p:sp>
        <p:nvSpPr>
          <p:cNvPr id="8" name="Slide Number Placeholder 7">
            <a:extLst>
              <a:ext uri="{FF2B5EF4-FFF2-40B4-BE49-F238E27FC236}">
                <a16:creationId xmlns:a16="http://schemas.microsoft.com/office/drawing/2014/main" id="{AC9B2C83-9A51-4811-BFEF-90DC5991F531}"/>
              </a:ext>
            </a:extLst>
          </p:cNvPr>
          <p:cNvSpPr>
            <a:spLocks noGrp="1"/>
          </p:cNvSpPr>
          <p:nvPr>
            <p:ph type="sldNum" sz="quarter" idx="12"/>
          </p:nvPr>
        </p:nvSpPr>
        <p:spPr/>
        <p:txBody>
          <a:bodyPr/>
          <a:lstStyle/>
          <a:p>
            <a:fld id="{422708BA-8BEB-41BC-8984-E13DD9786511}" type="slidenum">
              <a:rPr lang="en-US" smtClean="0"/>
              <a:t>7</a:t>
            </a:fld>
            <a:endParaRPr lang="en-US"/>
          </a:p>
        </p:txBody>
      </p:sp>
      <p:sp>
        <p:nvSpPr>
          <p:cNvPr id="9" name="TextBox 8">
            <a:extLst>
              <a:ext uri="{FF2B5EF4-FFF2-40B4-BE49-F238E27FC236}">
                <a16:creationId xmlns:a16="http://schemas.microsoft.com/office/drawing/2014/main" id="{E86E9654-A1C6-40BE-842A-BED8EEBD6D53}"/>
              </a:ext>
            </a:extLst>
          </p:cNvPr>
          <p:cNvSpPr txBox="1"/>
          <p:nvPr/>
        </p:nvSpPr>
        <p:spPr>
          <a:xfrm>
            <a:off x="5438030" y="5532321"/>
            <a:ext cx="6094674" cy="646331"/>
          </a:xfrm>
          <a:prstGeom prst="rect">
            <a:avLst/>
          </a:prstGeom>
          <a:noFill/>
        </p:spPr>
        <p:txBody>
          <a:bodyPr wrap="square">
            <a:spAutoFit/>
          </a:bodyPr>
          <a:lstStyle/>
          <a:p>
            <a:r>
              <a:rPr lang="en-US" dirty="0"/>
              <a:t>Completed Flutter 2 World Time repository: https://github.com/bobwilmes/worldtime.git</a:t>
            </a:r>
          </a:p>
        </p:txBody>
      </p:sp>
      <p:sp>
        <p:nvSpPr>
          <p:cNvPr id="10" name="TextBox 9">
            <a:extLst>
              <a:ext uri="{FF2B5EF4-FFF2-40B4-BE49-F238E27FC236}">
                <a16:creationId xmlns:a16="http://schemas.microsoft.com/office/drawing/2014/main" id="{C494EE7C-9CA6-4053-9D1B-A480C222FA39}"/>
              </a:ext>
            </a:extLst>
          </p:cNvPr>
          <p:cNvSpPr txBox="1"/>
          <p:nvPr/>
        </p:nvSpPr>
        <p:spPr>
          <a:xfrm>
            <a:off x="2962171" y="266841"/>
            <a:ext cx="5191229" cy="461665"/>
          </a:xfrm>
          <a:prstGeom prst="rect">
            <a:avLst/>
          </a:prstGeom>
          <a:noFill/>
        </p:spPr>
        <p:txBody>
          <a:bodyPr wrap="none" rtlCol="0">
            <a:spAutoFit/>
          </a:bodyPr>
          <a:lstStyle/>
          <a:p>
            <a:pPr algn="ctr"/>
            <a:r>
              <a:rPr lang="en-US" sz="2400" b="1" dirty="0"/>
              <a:t>Completing the World Time application</a:t>
            </a:r>
          </a:p>
        </p:txBody>
      </p:sp>
      <p:sp>
        <p:nvSpPr>
          <p:cNvPr id="11" name="TextBox 10">
            <a:extLst>
              <a:ext uri="{FF2B5EF4-FFF2-40B4-BE49-F238E27FC236}">
                <a16:creationId xmlns:a16="http://schemas.microsoft.com/office/drawing/2014/main" id="{210CAB87-BCCC-426C-8CF0-CE6F0BB51FD4}"/>
              </a:ext>
            </a:extLst>
          </p:cNvPr>
          <p:cNvSpPr txBox="1"/>
          <p:nvPr/>
        </p:nvSpPr>
        <p:spPr>
          <a:xfrm>
            <a:off x="779008" y="817706"/>
            <a:ext cx="10018863" cy="3139321"/>
          </a:xfrm>
          <a:prstGeom prst="rect">
            <a:avLst/>
          </a:prstGeom>
          <a:noFill/>
        </p:spPr>
        <p:txBody>
          <a:bodyPr wrap="square" rtlCol="0">
            <a:spAutoFit/>
          </a:bodyPr>
          <a:lstStyle/>
          <a:p>
            <a:r>
              <a:rPr lang="en-US" dirty="0"/>
              <a:t>One of the maxims of the software world is working code carries 90% of the weight of a project. I decided to simplify my project. My plans for the ham radio project became much more complex.</a:t>
            </a:r>
          </a:p>
          <a:p>
            <a:r>
              <a:rPr lang="en-US" dirty="0"/>
              <a:t>As I didn’t understand async code and futures required to communicate externally off the mobile device.</a:t>
            </a:r>
          </a:p>
          <a:p>
            <a:endParaRPr lang="en-US" dirty="0"/>
          </a:p>
          <a:p>
            <a:r>
              <a:rPr lang="en-US" dirty="0"/>
              <a:t>I chose to base my project on the “Flutter-Beginners-Tutorial” github project and YouTube videos.</a:t>
            </a:r>
          </a:p>
          <a:p>
            <a:r>
              <a:rPr lang="en-US" dirty="0">
                <a:hlinkClick r:id="rId3"/>
              </a:rPr>
              <a:t>https://github.com/iamshaunjp/flutter-beginners-tutorial</a:t>
            </a:r>
            <a:endParaRPr lang="en-US" dirty="0"/>
          </a:p>
          <a:p>
            <a:r>
              <a:rPr lang="en-US" dirty="0">
                <a:hlinkClick r:id="rId4"/>
              </a:rPr>
              <a:t>https://www.youtube.com/watch?v=1ukSR1GRtMU&amp;list=PL4cUxeGkcC9jLYyp2Aoh6hcWuxFDX6PBJ</a:t>
            </a:r>
            <a:endParaRPr lang="en-US" dirty="0"/>
          </a:p>
          <a:p>
            <a:endParaRPr lang="en-US" dirty="0"/>
          </a:p>
          <a:p>
            <a:r>
              <a:rPr lang="en-US" dirty="0"/>
              <a:t>As I watched the videos, I manually entered the code from the video character by character. This was so</a:t>
            </a:r>
          </a:p>
          <a:p>
            <a:r>
              <a:rPr lang="en-US" dirty="0"/>
              <a:t>I could utilize Flutter’s instantaneous compilation feature and painfully learn Dart syntax. </a:t>
            </a:r>
          </a:p>
          <a:p>
            <a:endParaRPr lang="en-US" dirty="0"/>
          </a:p>
        </p:txBody>
      </p:sp>
      <p:pic>
        <p:nvPicPr>
          <p:cNvPr id="5" name="Picture 4">
            <a:extLst>
              <a:ext uri="{FF2B5EF4-FFF2-40B4-BE49-F238E27FC236}">
                <a16:creationId xmlns:a16="http://schemas.microsoft.com/office/drawing/2014/main" id="{1C8B29DE-2B9F-42AE-BC13-692BE913DBF6}"/>
              </a:ext>
            </a:extLst>
          </p:cNvPr>
          <p:cNvPicPr>
            <a:picLocks noChangeAspect="1"/>
          </p:cNvPicPr>
          <p:nvPr/>
        </p:nvPicPr>
        <p:blipFill>
          <a:blip r:embed="rId5"/>
          <a:stretch>
            <a:fillRect/>
          </a:stretch>
        </p:blipFill>
        <p:spPr>
          <a:xfrm>
            <a:off x="858388" y="3707031"/>
            <a:ext cx="3180212" cy="1994748"/>
          </a:xfrm>
          <a:prstGeom prst="rect">
            <a:avLst/>
          </a:prstGeom>
        </p:spPr>
      </p:pic>
      <p:sp>
        <p:nvSpPr>
          <p:cNvPr id="12" name="TextBox 11">
            <a:extLst>
              <a:ext uri="{FF2B5EF4-FFF2-40B4-BE49-F238E27FC236}">
                <a16:creationId xmlns:a16="http://schemas.microsoft.com/office/drawing/2014/main" id="{A4F43DD2-379E-46CB-8054-C0FA4562A2A7}"/>
              </a:ext>
            </a:extLst>
          </p:cNvPr>
          <p:cNvSpPr txBox="1"/>
          <p:nvPr/>
        </p:nvSpPr>
        <p:spPr>
          <a:xfrm>
            <a:off x="4197161" y="3732495"/>
            <a:ext cx="6442148" cy="1477328"/>
          </a:xfrm>
          <a:prstGeom prst="rect">
            <a:avLst/>
          </a:prstGeom>
          <a:noFill/>
        </p:spPr>
        <p:txBody>
          <a:bodyPr wrap="none" rtlCol="0">
            <a:spAutoFit/>
          </a:bodyPr>
          <a:lstStyle/>
          <a:p>
            <a:r>
              <a:rPr lang="en-US" dirty="0"/>
              <a:t>The challenge was the videos and code were written for Flutter 1.0</a:t>
            </a:r>
          </a:p>
          <a:p>
            <a:r>
              <a:rPr lang="en-US" dirty="0"/>
              <a:t>and haven’t been upgraded since 2019.</a:t>
            </a:r>
          </a:p>
          <a:p>
            <a:endParaRPr lang="en-US" dirty="0">
              <a:solidFill>
                <a:srgbClr val="FF0000"/>
              </a:solidFill>
            </a:endParaRPr>
          </a:p>
          <a:p>
            <a:r>
              <a:rPr lang="en-US" dirty="0">
                <a:solidFill>
                  <a:srgbClr val="FF0000"/>
                </a:solidFill>
              </a:rPr>
              <a:t>My project became to modernize the World Time application to</a:t>
            </a:r>
          </a:p>
          <a:p>
            <a:r>
              <a:rPr lang="en-US" dirty="0">
                <a:solidFill>
                  <a:srgbClr val="FF0000"/>
                </a:solidFill>
              </a:rPr>
              <a:t>run under non null code under Flutter 2</a:t>
            </a:r>
          </a:p>
        </p:txBody>
      </p:sp>
    </p:spTree>
    <p:extLst>
      <p:ext uri="{BB962C8B-B14F-4D97-AF65-F5344CB8AC3E}">
        <p14:creationId xmlns:p14="http://schemas.microsoft.com/office/powerpoint/2010/main" val="4029011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2" descr="Logos | University Communications | University of Nebraska Omaha">
            <a:extLst>
              <a:ext uri="{FF2B5EF4-FFF2-40B4-BE49-F238E27FC236}">
                <a16:creationId xmlns:a16="http://schemas.microsoft.com/office/drawing/2014/main" id="{A32FB043-15B6-4CAC-B485-1F10F1DD8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296322"/>
            <a:ext cx="398008" cy="38909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80E15561-6C0E-4B5C-B675-90E188385AE9}"/>
              </a:ext>
            </a:extLst>
          </p:cNvPr>
          <p:cNvSpPr>
            <a:spLocks noGrp="1"/>
          </p:cNvSpPr>
          <p:nvPr>
            <p:ph type="dt" sz="half" idx="10"/>
          </p:nvPr>
        </p:nvSpPr>
        <p:spPr/>
        <p:txBody>
          <a:bodyPr/>
          <a:lstStyle/>
          <a:p>
            <a:r>
              <a:rPr lang="en-US"/>
              <a:t>12/16/2021</a:t>
            </a:r>
          </a:p>
        </p:txBody>
      </p:sp>
      <p:sp>
        <p:nvSpPr>
          <p:cNvPr id="7" name="Footer Placeholder 6">
            <a:extLst>
              <a:ext uri="{FF2B5EF4-FFF2-40B4-BE49-F238E27FC236}">
                <a16:creationId xmlns:a16="http://schemas.microsoft.com/office/drawing/2014/main" id="{BE53F14D-4F06-4474-A6B9-F043060F3D71}"/>
              </a:ext>
            </a:extLst>
          </p:cNvPr>
          <p:cNvSpPr>
            <a:spLocks noGrp="1"/>
          </p:cNvSpPr>
          <p:nvPr>
            <p:ph type="ftr" sz="quarter" idx="11"/>
          </p:nvPr>
        </p:nvSpPr>
        <p:spPr/>
        <p:txBody>
          <a:bodyPr/>
          <a:lstStyle/>
          <a:p>
            <a:r>
              <a:rPr lang="en-US" dirty="0"/>
              <a:t>CYBR8470 Secure Web App Development - Fall Semester 2021</a:t>
            </a:r>
          </a:p>
        </p:txBody>
      </p:sp>
      <p:sp>
        <p:nvSpPr>
          <p:cNvPr id="8" name="Slide Number Placeholder 7">
            <a:extLst>
              <a:ext uri="{FF2B5EF4-FFF2-40B4-BE49-F238E27FC236}">
                <a16:creationId xmlns:a16="http://schemas.microsoft.com/office/drawing/2014/main" id="{AC9B2C83-9A51-4811-BFEF-90DC5991F531}"/>
              </a:ext>
            </a:extLst>
          </p:cNvPr>
          <p:cNvSpPr>
            <a:spLocks noGrp="1"/>
          </p:cNvSpPr>
          <p:nvPr>
            <p:ph type="sldNum" sz="quarter" idx="12"/>
          </p:nvPr>
        </p:nvSpPr>
        <p:spPr/>
        <p:txBody>
          <a:bodyPr/>
          <a:lstStyle/>
          <a:p>
            <a:fld id="{422708BA-8BEB-41BC-8984-E13DD9786511}" type="slidenum">
              <a:rPr lang="en-US" smtClean="0"/>
              <a:t>8</a:t>
            </a:fld>
            <a:endParaRPr lang="en-US"/>
          </a:p>
        </p:txBody>
      </p:sp>
      <p:pic>
        <p:nvPicPr>
          <p:cNvPr id="3076" name="Picture 4">
            <a:extLst>
              <a:ext uri="{FF2B5EF4-FFF2-40B4-BE49-F238E27FC236}">
                <a16:creationId xmlns:a16="http://schemas.microsoft.com/office/drawing/2014/main" id="{942C90AF-D35C-41F7-B0C9-58F557A86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618" y="2281055"/>
            <a:ext cx="1528821" cy="217468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020A148-AEB5-48B6-9D78-5D15649E6C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837" y="2281055"/>
            <a:ext cx="1528821" cy="217468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20FFBA8-FF3C-48A2-A5AB-B88C19D1A7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1512" y="1559832"/>
            <a:ext cx="1618091" cy="323618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4BABB16F-E81D-4E40-A10B-517B8235D5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7934" y="1559832"/>
            <a:ext cx="1745974" cy="32361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98874B9-8C2E-4C72-83CE-AA37E046142F}"/>
              </a:ext>
            </a:extLst>
          </p:cNvPr>
          <p:cNvSpPr txBox="1"/>
          <p:nvPr/>
        </p:nvSpPr>
        <p:spPr>
          <a:xfrm>
            <a:off x="1981622" y="281688"/>
            <a:ext cx="8981178" cy="1015663"/>
          </a:xfrm>
          <a:prstGeom prst="rect">
            <a:avLst/>
          </a:prstGeom>
          <a:noFill/>
        </p:spPr>
        <p:txBody>
          <a:bodyPr wrap="none" rtlCol="0">
            <a:spAutoFit/>
          </a:bodyPr>
          <a:lstStyle/>
          <a:p>
            <a:pPr algn="ctr"/>
            <a:r>
              <a:rPr lang="en-US" sz="2400" b="1" dirty="0"/>
              <a:t>World Time app showing the changes in the background and screens </a:t>
            </a:r>
          </a:p>
          <a:p>
            <a:pPr algn="ctr"/>
            <a:endParaRPr lang="en-US" dirty="0"/>
          </a:p>
          <a:p>
            <a:pPr algn="ctr"/>
            <a:r>
              <a:rPr lang="en-US" dirty="0"/>
              <a:t>Note: slightly changed color on upper app screen bar between day and night</a:t>
            </a:r>
          </a:p>
        </p:txBody>
      </p:sp>
      <p:sp>
        <p:nvSpPr>
          <p:cNvPr id="4" name="TextBox 3">
            <a:extLst>
              <a:ext uri="{FF2B5EF4-FFF2-40B4-BE49-F238E27FC236}">
                <a16:creationId xmlns:a16="http://schemas.microsoft.com/office/drawing/2014/main" id="{5ED5ACC7-3C67-4D48-A7A5-005987946789}"/>
              </a:ext>
            </a:extLst>
          </p:cNvPr>
          <p:cNvSpPr txBox="1"/>
          <p:nvPr/>
        </p:nvSpPr>
        <p:spPr>
          <a:xfrm>
            <a:off x="1033678" y="4796013"/>
            <a:ext cx="1295035" cy="646331"/>
          </a:xfrm>
          <a:prstGeom prst="rect">
            <a:avLst/>
          </a:prstGeom>
          <a:noFill/>
        </p:spPr>
        <p:txBody>
          <a:bodyPr wrap="none" rtlCol="0">
            <a:spAutoFit/>
          </a:bodyPr>
          <a:lstStyle/>
          <a:p>
            <a:r>
              <a:rPr lang="en-US" dirty="0"/>
              <a:t>Daytime</a:t>
            </a:r>
          </a:p>
          <a:p>
            <a:r>
              <a:rPr lang="en-US" dirty="0"/>
              <a:t>Background</a:t>
            </a:r>
          </a:p>
        </p:txBody>
      </p:sp>
      <p:sp>
        <p:nvSpPr>
          <p:cNvPr id="14" name="TextBox 13">
            <a:extLst>
              <a:ext uri="{FF2B5EF4-FFF2-40B4-BE49-F238E27FC236}">
                <a16:creationId xmlns:a16="http://schemas.microsoft.com/office/drawing/2014/main" id="{0D1BAD64-7502-401E-B6F2-CE180652B782}"/>
              </a:ext>
            </a:extLst>
          </p:cNvPr>
          <p:cNvSpPr txBox="1"/>
          <p:nvPr/>
        </p:nvSpPr>
        <p:spPr>
          <a:xfrm>
            <a:off x="5030534" y="4796013"/>
            <a:ext cx="1295035" cy="646331"/>
          </a:xfrm>
          <a:prstGeom prst="rect">
            <a:avLst/>
          </a:prstGeom>
          <a:noFill/>
        </p:spPr>
        <p:txBody>
          <a:bodyPr wrap="none" rtlCol="0">
            <a:spAutoFit/>
          </a:bodyPr>
          <a:lstStyle/>
          <a:p>
            <a:r>
              <a:rPr lang="en-US" dirty="0"/>
              <a:t>Nighttime</a:t>
            </a:r>
          </a:p>
          <a:p>
            <a:r>
              <a:rPr lang="en-US" dirty="0"/>
              <a:t>Background</a:t>
            </a:r>
          </a:p>
        </p:txBody>
      </p:sp>
      <p:sp>
        <p:nvSpPr>
          <p:cNvPr id="15" name="TextBox 14">
            <a:extLst>
              <a:ext uri="{FF2B5EF4-FFF2-40B4-BE49-F238E27FC236}">
                <a16:creationId xmlns:a16="http://schemas.microsoft.com/office/drawing/2014/main" id="{607EF6D5-5468-44C1-9F98-421C37C6C13C}"/>
              </a:ext>
            </a:extLst>
          </p:cNvPr>
          <p:cNvSpPr txBox="1"/>
          <p:nvPr/>
        </p:nvSpPr>
        <p:spPr>
          <a:xfrm>
            <a:off x="2553131" y="4796013"/>
            <a:ext cx="2252988" cy="1200329"/>
          </a:xfrm>
          <a:prstGeom prst="rect">
            <a:avLst/>
          </a:prstGeom>
          <a:noFill/>
        </p:spPr>
        <p:txBody>
          <a:bodyPr wrap="none" rtlCol="0">
            <a:spAutoFit/>
          </a:bodyPr>
          <a:lstStyle/>
          <a:p>
            <a:pPr algn="ctr"/>
            <a:r>
              <a:rPr lang="en-US" dirty="0"/>
              <a:t>Stretched Background</a:t>
            </a:r>
          </a:p>
          <a:p>
            <a:pPr algn="ctr"/>
            <a:r>
              <a:rPr lang="en-US" dirty="0"/>
              <a:t>Time and Location</a:t>
            </a:r>
          </a:p>
          <a:p>
            <a:pPr algn="ctr"/>
            <a:r>
              <a:rPr lang="en-US" dirty="0"/>
              <a:t>With Edit Location</a:t>
            </a:r>
          </a:p>
          <a:p>
            <a:pPr algn="ctr"/>
            <a:r>
              <a:rPr lang="en-US" dirty="0"/>
              <a:t>Control</a:t>
            </a:r>
          </a:p>
        </p:txBody>
      </p:sp>
      <p:pic>
        <p:nvPicPr>
          <p:cNvPr id="3086" name="Picture 14">
            <a:extLst>
              <a:ext uri="{FF2B5EF4-FFF2-40B4-BE49-F238E27FC236}">
                <a16:creationId xmlns:a16="http://schemas.microsoft.com/office/drawing/2014/main" id="{B9A33DED-DE01-4F41-ACC3-B99DD0AC96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02943" y="1559832"/>
            <a:ext cx="1786643" cy="328234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8A1E556-70D1-4A7A-B54A-BCA31CA1C43F}"/>
              </a:ext>
            </a:extLst>
          </p:cNvPr>
          <p:cNvSpPr txBox="1"/>
          <p:nvPr/>
        </p:nvSpPr>
        <p:spPr>
          <a:xfrm>
            <a:off x="9525053" y="4907114"/>
            <a:ext cx="1729127" cy="1200329"/>
          </a:xfrm>
          <a:prstGeom prst="rect">
            <a:avLst/>
          </a:prstGeom>
          <a:noFill/>
        </p:spPr>
        <p:txBody>
          <a:bodyPr wrap="none" rtlCol="0">
            <a:spAutoFit/>
          </a:bodyPr>
          <a:lstStyle/>
          <a:p>
            <a:pPr algn="ctr"/>
            <a:r>
              <a:rPr lang="en-US" dirty="0"/>
              <a:t>Choose Location</a:t>
            </a:r>
          </a:p>
          <a:p>
            <a:pPr algn="ctr"/>
            <a:r>
              <a:rPr lang="en-US" dirty="0"/>
              <a:t>Screen with</a:t>
            </a:r>
          </a:p>
          <a:p>
            <a:pPr algn="ctr"/>
            <a:r>
              <a:rPr lang="en-US" dirty="0"/>
              <a:t>Cities and Flags</a:t>
            </a:r>
          </a:p>
          <a:p>
            <a:pPr algn="ctr"/>
            <a:r>
              <a:rPr lang="en-US" dirty="0"/>
              <a:t>Buttons</a:t>
            </a:r>
          </a:p>
        </p:txBody>
      </p:sp>
      <p:cxnSp>
        <p:nvCxnSpPr>
          <p:cNvPr id="9" name="Straight Arrow Connector 8">
            <a:extLst>
              <a:ext uri="{FF2B5EF4-FFF2-40B4-BE49-F238E27FC236}">
                <a16:creationId xmlns:a16="http://schemas.microsoft.com/office/drawing/2014/main" id="{15CCCA73-5AE9-40C1-B414-B7537F9D396A}"/>
              </a:ext>
            </a:extLst>
          </p:cNvPr>
          <p:cNvCxnSpPr>
            <a:cxnSpLocks/>
            <a:endCxn id="3080" idx="0"/>
          </p:cNvCxnSpPr>
          <p:nvPr/>
        </p:nvCxnSpPr>
        <p:spPr>
          <a:xfrm flipH="1">
            <a:off x="3690558" y="1315857"/>
            <a:ext cx="755726" cy="2439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8376B8B-9F55-46D0-8B8B-3768B89C05DE}"/>
              </a:ext>
            </a:extLst>
          </p:cNvPr>
          <p:cNvCxnSpPr>
            <a:cxnSpLocks/>
            <a:stCxn id="2" idx="2"/>
          </p:cNvCxnSpPr>
          <p:nvPr/>
        </p:nvCxnSpPr>
        <p:spPr>
          <a:xfrm>
            <a:off x="6472211" y="1297351"/>
            <a:ext cx="821155" cy="2403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EE01CC-17EF-4F84-89D2-FC9922E646AC}"/>
              </a:ext>
            </a:extLst>
          </p:cNvPr>
          <p:cNvCxnSpPr>
            <a:cxnSpLocks/>
          </p:cNvCxnSpPr>
          <p:nvPr/>
        </p:nvCxnSpPr>
        <p:spPr>
          <a:xfrm>
            <a:off x="8782808" y="1292158"/>
            <a:ext cx="720135" cy="286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C7C4B3E3-D45E-4D49-B6E7-A5C7844C4644}"/>
              </a:ext>
            </a:extLst>
          </p:cNvPr>
          <p:cNvSpPr/>
          <p:nvPr/>
        </p:nvSpPr>
        <p:spPr>
          <a:xfrm>
            <a:off x="3288145" y="2032000"/>
            <a:ext cx="1006764" cy="38196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7C6817E-499D-4E90-A6D8-CCEECF56BDA2}"/>
              </a:ext>
            </a:extLst>
          </p:cNvPr>
          <p:cNvSpPr txBox="1"/>
          <p:nvPr/>
        </p:nvSpPr>
        <p:spPr>
          <a:xfrm>
            <a:off x="347212" y="1124996"/>
            <a:ext cx="2449197" cy="646331"/>
          </a:xfrm>
          <a:prstGeom prst="rect">
            <a:avLst/>
          </a:prstGeom>
          <a:noFill/>
        </p:spPr>
        <p:txBody>
          <a:bodyPr wrap="none" rtlCol="0">
            <a:spAutoFit/>
          </a:bodyPr>
          <a:lstStyle/>
          <a:p>
            <a:r>
              <a:rPr lang="en-US" dirty="0"/>
              <a:t>Touch Edit Location</a:t>
            </a:r>
          </a:p>
          <a:p>
            <a:r>
              <a:rPr lang="en-US" dirty="0"/>
              <a:t>Icon to change locations</a:t>
            </a:r>
          </a:p>
        </p:txBody>
      </p:sp>
      <p:cxnSp>
        <p:nvCxnSpPr>
          <p:cNvPr id="22" name="Straight Arrow Connector 21">
            <a:extLst>
              <a:ext uri="{FF2B5EF4-FFF2-40B4-BE49-F238E27FC236}">
                <a16:creationId xmlns:a16="http://schemas.microsoft.com/office/drawing/2014/main" id="{A7EFDC95-14EC-4437-AAD9-8594748CA713}"/>
              </a:ext>
            </a:extLst>
          </p:cNvPr>
          <p:cNvCxnSpPr>
            <a:endCxn id="17" idx="2"/>
          </p:cNvCxnSpPr>
          <p:nvPr/>
        </p:nvCxnSpPr>
        <p:spPr>
          <a:xfrm>
            <a:off x="2209800" y="1771327"/>
            <a:ext cx="1078345" cy="45165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AEB14029-1348-4B99-B9C9-4E7DC18F5A20}"/>
              </a:ext>
            </a:extLst>
          </p:cNvPr>
          <p:cNvSpPr/>
          <p:nvPr/>
        </p:nvSpPr>
        <p:spPr>
          <a:xfrm>
            <a:off x="9519394" y="1624820"/>
            <a:ext cx="289624" cy="284411"/>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7BAD79A-E02E-4A31-AC8A-A3D993D22092}"/>
              </a:ext>
            </a:extLst>
          </p:cNvPr>
          <p:cNvSpPr txBox="1"/>
          <p:nvPr/>
        </p:nvSpPr>
        <p:spPr>
          <a:xfrm>
            <a:off x="10210378" y="1142471"/>
            <a:ext cx="1634037" cy="369332"/>
          </a:xfrm>
          <a:prstGeom prst="rect">
            <a:avLst/>
          </a:prstGeom>
          <a:noFill/>
        </p:spPr>
        <p:txBody>
          <a:bodyPr wrap="none" rtlCol="0">
            <a:spAutoFit/>
          </a:bodyPr>
          <a:lstStyle/>
          <a:p>
            <a:r>
              <a:rPr lang="en-US" dirty="0"/>
              <a:t>Touch to return</a:t>
            </a:r>
          </a:p>
        </p:txBody>
      </p:sp>
      <p:cxnSp>
        <p:nvCxnSpPr>
          <p:cNvPr id="33" name="Straight Arrow Connector 32">
            <a:extLst>
              <a:ext uri="{FF2B5EF4-FFF2-40B4-BE49-F238E27FC236}">
                <a16:creationId xmlns:a16="http://schemas.microsoft.com/office/drawing/2014/main" id="{5FF09982-77B5-46A4-AD01-311C5E9ADEB2}"/>
              </a:ext>
            </a:extLst>
          </p:cNvPr>
          <p:cNvCxnSpPr>
            <a:cxnSpLocks/>
            <a:stCxn id="32" idx="1"/>
          </p:cNvCxnSpPr>
          <p:nvPr/>
        </p:nvCxnSpPr>
        <p:spPr>
          <a:xfrm flipH="1">
            <a:off x="9809018" y="1327137"/>
            <a:ext cx="401360" cy="375168"/>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D5ACF6DD-61C3-40BF-A93D-52AE96EA9318}"/>
              </a:ext>
            </a:extLst>
          </p:cNvPr>
          <p:cNvSpPr/>
          <p:nvPr/>
        </p:nvSpPr>
        <p:spPr>
          <a:xfrm>
            <a:off x="9540465" y="4091049"/>
            <a:ext cx="289624" cy="284411"/>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A017EAB7-D650-4C89-8330-3075051A485F}"/>
              </a:ext>
            </a:extLst>
          </p:cNvPr>
          <p:cNvCxnSpPr>
            <a:cxnSpLocks/>
            <a:endCxn id="38" idx="3"/>
          </p:cNvCxnSpPr>
          <p:nvPr/>
        </p:nvCxnSpPr>
        <p:spPr>
          <a:xfrm flipV="1">
            <a:off x="8984197" y="4333809"/>
            <a:ext cx="598682" cy="1662534"/>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DF8BE30-B0D2-40CB-85EE-DE89B9E433C2}"/>
              </a:ext>
            </a:extLst>
          </p:cNvPr>
          <p:cNvSpPr txBox="1"/>
          <p:nvPr/>
        </p:nvSpPr>
        <p:spPr>
          <a:xfrm>
            <a:off x="7993371" y="6042508"/>
            <a:ext cx="2953501" cy="369332"/>
          </a:xfrm>
          <a:prstGeom prst="rect">
            <a:avLst/>
          </a:prstGeom>
          <a:noFill/>
        </p:spPr>
        <p:txBody>
          <a:bodyPr wrap="none" rtlCol="0">
            <a:spAutoFit/>
          </a:bodyPr>
          <a:lstStyle/>
          <a:p>
            <a:r>
              <a:rPr lang="en-US" dirty="0"/>
              <a:t>Touch Flag Icons to select city</a:t>
            </a:r>
          </a:p>
        </p:txBody>
      </p:sp>
      <p:sp>
        <p:nvSpPr>
          <p:cNvPr id="43" name="TextBox 42">
            <a:extLst>
              <a:ext uri="{FF2B5EF4-FFF2-40B4-BE49-F238E27FC236}">
                <a16:creationId xmlns:a16="http://schemas.microsoft.com/office/drawing/2014/main" id="{A4C77EF9-2389-4B13-B114-6A26F585AA4F}"/>
              </a:ext>
            </a:extLst>
          </p:cNvPr>
          <p:cNvSpPr txBox="1"/>
          <p:nvPr/>
        </p:nvSpPr>
        <p:spPr>
          <a:xfrm>
            <a:off x="6828413" y="4766164"/>
            <a:ext cx="2252988" cy="1200329"/>
          </a:xfrm>
          <a:prstGeom prst="rect">
            <a:avLst/>
          </a:prstGeom>
          <a:noFill/>
        </p:spPr>
        <p:txBody>
          <a:bodyPr wrap="none" rtlCol="0">
            <a:spAutoFit/>
          </a:bodyPr>
          <a:lstStyle/>
          <a:p>
            <a:pPr algn="ctr"/>
            <a:r>
              <a:rPr lang="en-US" dirty="0"/>
              <a:t>Stretched Background</a:t>
            </a:r>
          </a:p>
          <a:p>
            <a:pPr algn="ctr"/>
            <a:r>
              <a:rPr lang="en-US" dirty="0"/>
              <a:t>Time and Location</a:t>
            </a:r>
          </a:p>
          <a:p>
            <a:pPr algn="ctr"/>
            <a:r>
              <a:rPr lang="en-US" dirty="0"/>
              <a:t>With Edit Location</a:t>
            </a:r>
          </a:p>
          <a:p>
            <a:pPr algn="ctr"/>
            <a:r>
              <a:rPr lang="en-US" dirty="0"/>
              <a:t>Control</a:t>
            </a:r>
          </a:p>
        </p:txBody>
      </p:sp>
      <p:sp>
        <p:nvSpPr>
          <p:cNvPr id="44" name="Oval 43">
            <a:extLst>
              <a:ext uri="{FF2B5EF4-FFF2-40B4-BE49-F238E27FC236}">
                <a16:creationId xmlns:a16="http://schemas.microsoft.com/office/drawing/2014/main" id="{89CE24D2-3DA9-4B02-A463-24A61923D424}"/>
              </a:ext>
            </a:extLst>
          </p:cNvPr>
          <p:cNvSpPr/>
          <p:nvPr/>
        </p:nvSpPr>
        <p:spPr>
          <a:xfrm>
            <a:off x="7489989" y="2035765"/>
            <a:ext cx="1006764" cy="38196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3CDCBA9E-9900-4D05-B55C-549F6ADDFD50}"/>
              </a:ext>
            </a:extLst>
          </p:cNvPr>
          <p:cNvCxnSpPr>
            <a:cxnSpLocks/>
            <a:endCxn id="44" idx="2"/>
          </p:cNvCxnSpPr>
          <p:nvPr/>
        </p:nvCxnSpPr>
        <p:spPr>
          <a:xfrm>
            <a:off x="2553131" y="1702305"/>
            <a:ext cx="4936858" cy="52444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886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2" descr="Logos | University Communications | University of Nebraska Omaha">
            <a:extLst>
              <a:ext uri="{FF2B5EF4-FFF2-40B4-BE49-F238E27FC236}">
                <a16:creationId xmlns:a16="http://schemas.microsoft.com/office/drawing/2014/main" id="{A32FB043-15B6-4CAC-B485-1F10F1DD8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296322"/>
            <a:ext cx="398008" cy="38909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80E15561-6C0E-4B5C-B675-90E188385AE9}"/>
              </a:ext>
            </a:extLst>
          </p:cNvPr>
          <p:cNvSpPr>
            <a:spLocks noGrp="1"/>
          </p:cNvSpPr>
          <p:nvPr>
            <p:ph type="dt" sz="half" idx="10"/>
          </p:nvPr>
        </p:nvSpPr>
        <p:spPr/>
        <p:txBody>
          <a:bodyPr/>
          <a:lstStyle/>
          <a:p>
            <a:r>
              <a:rPr lang="en-US"/>
              <a:t>12/16/2021</a:t>
            </a:r>
          </a:p>
        </p:txBody>
      </p:sp>
      <p:sp>
        <p:nvSpPr>
          <p:cNvPr id="7" name="Footer Placeholder 6">
            <a:extLst>
              <a:ext uri="{FF2B5EF4-FFF2-40B4-BE49-F238E27FC236}">
                <a16:creationId xmlns:a16="http://schemas.microsoft.com/office/drawing/2014/main" id="{BE53F14D-4F06-4474-A6B9-F043060F3D71}"/>
              </a:ext>
            </a:extLst>
          </p:cNvPr>
          <p:cNvSpPr>
            <a:spLocks noGrp="1"/>
          </p:cNvSpPr>
          <p:nvPr>
            <p:ph type="ftr" sz="quarter" idx="11"/>
          </p:nvPr>
        </p:nvSpPr>
        <p:spPr/>
        <p:txBody>
          <a:bodyPr/>
          <a:lstStyle/>
          <a:p>
            <a:r>
              <a:rPr lang="en-US"/>
              <a:t>CYBR8470 Secure Web App Development - Fall Semester 2021</a:t>
            </a:r>
          </a:p>
        </p:txBody>
      </p:sp>
      <p:sp>
        <p:nvSpPr>
          <p:cNvPr id="8" name="Slide Number Placeholder 7">
            <a:extLst>
              <a:ext uri="{FF2B5EF4-FFF2-40B4-BE49-F238E27FC236}">
                <a16:creationId xmlns:a16="http://schemas.microsoft.com/office/drawing/2014/main" id="{AC9B2C83-9A51-4811-BFEF-90DC5991F531}"/>
              </a:ext>
            </a:extLst>
          </p:cNvPr>
          <p:cNvSpPr>
            <a:spLocks noGrp="1"/>
          </p:cNvSpPr>
          <p:nvPr>
            <p:ph type="sldNum" sz="quarter" idx="12"/>
          </p:nvPr>
        </p:nvSpPr>
        <p:spPr/>
        <p:txBody>
          <a:bodyPr/>
          <a:lstStyle/>
          <a:p>
            <a:fld id="{422708BA-8BEB-41BC-8984-E13DD9786511}" type="slidenum">
              <a:rPr lang="en-US" smtClean="0"/>
              <a:t>9</a:t>
            </a:fld>
            <a:endParaRPr lang="en-US"/>
          </a:p>
        </p:txBody>
      </p:sp>
      <p:sp>
        <p:nvSpPr>
          <p:cNvPr id="2" name="TextBox 1">
            <a:extLst>
              <a:ext uri="{FF2B5EF4-FFF2-40B4-BE49-F238E27FC236}">
                <a16:creationId xmlns:a16="http://schemas.microsoft.com/office/drawing/2014/main" id="{166CAB14-A0E5-427F-9F2F-F07A550624B1}"/>
              </a:ext>
            </a:extLst>
          </p:cNvPr>
          <p:cNvSpPr txBox="1"/>
          <p:nvPr/>
        </p:nvSpPr>
        <p:spPr>
          <a:xfrm>
            <a:off x="2601400" y="310100"/>
            <a:ext cx="6790064" cy="523220"/>
          </a:xfrm>
          <a:prstGeom prst="rect">
            <a:avLst/>
          </a:prstGeom>
          <a:noFill/>
        </p:spPr>
        <p:txBody>
          <a:bodyPr wrap="none" rtlCol="0">
            <a:spAutoFit/>
          </a:bodyPr>
          <a:lstStyle/>
          <a:p>
            <a:r>
              <a:rPr lang="en-US" sz="2800" dirty="0"/>
              <a:t>What I Learned from World Time for Flutter 2</a:t>
            </a:r>
          </a:p>
        </p:txBody>
      </p:sp>
      <p:sp>
        <p:nvSpPr>
          <p:cNvPr id="5" name="TextBox 4">
            <a:extLst>
              <a:ext uri="{FF2B5EF4-FFF2-40B4-BE49-F238E27FC236}">
                <a16:creationId xmlns:a16="http://schemas.microsoft.com/office/drawing/2014/main" id="{1C674D01-E276-46AE-8145-2820164C19A4}"/>
              </a:ext>
            </a:extLst>
          </p:cNvPr>
          <p:cNvSpPr txBox="1"/>
          <p:nvPr/>
        </p:nvSpPr>
        <p:spPr>
          <a:xfrm>
            <a:off x="1622066" y="914400"/>
            <a:ext cx="9500550" cy="5632311"/>
          </a:xfrm>
          <a:prstGeom prst="rect">
            <a:avLst/>
          </a:prstGeom>
          <a:noFill/>
        </p:spPr>
        <p:txBody>
          <a:bodyPr wrap="none" rtlCol="0">
            <a:spAutoFit/>
          </a:bodyPr>
          <a:lstStyle/>
          <a:p>
            <a:r>
              <a:rPr lang="en-US" dirty="0"/>
              <a:t>The World Time application uses several functions which were required of the project.</a:t>
            </a:r>
          </a:p>
          <a:p>
            <a:r>
              <a:rPr lang="en-US" dirty="0"/>
              <a:t>First, an initial loading page is created while a https call is made to a JSON REST web service</a:t>
            </a:r>
          </a:p>
          <a:p>
            <a:r>
              <a:rPr lang="en-US" dirty="0"/>
              <a:t>provided by WorldTimeAPI.org</a:t>
            </a:r>
          </a:p>
          <a:p>
            <a:endParaRPr lang="en-US" dirty="0"/>
          </a:p>
          <a:p>
            <a:r>
              <a:rPr lang="en-US" dirty="0"/>
              <a:t>Because flutter code runs asynchronously a rendezvous is made between the https library</a:t>
            </a:r>
          </a:p>
          <a:p>
            <a:r>
              <a:rPr lang="en-US" dirty="0"/>
              <a:t>call and an a callback using the “future” option.  The call returns a list of parameters which</a:t>
            </a:r>
          </a:p>
          <a:p>
            <a:r>
              <a:rPr lang="en-US" dirty="0"/>
              <a:t>is parsed to JSON and the parameters are placed in memory using a map object.</a:t>
            </a:r>
          </a:p>
          <a:p>
            <a:endParaRPr lang="en-US" dirty="0"/>
          </a:p>
          <a:p>
            <a:r>
              <a:rPr lang="en-US" dirty="0"/>
              <a:t>The home page is placed on the stack and shows the current time and location.  Background</a:t>
            </a:r>
          </a:p>
          <a:p>
            <a:r>
              <a:rPr lang="en-US" dirty="0"/>
              <a:t>shading is applied depending on local time of day.</a:t>
            </a:r>
          </a:p>
          <a:p>
            <a:endParaRPr lang="en-US" dirty="0"/>
          </a:p>
          <a:p>
            <a:r>
              <a:rPr lang="en-US" dirty="0"/>
              <a:t>Second,  an edit location button loads a screen on the stack, which allows the user to choose</a:t>
            </a:r>
          </a:p>
          <a:p>
            <a:r>
              <a:rPr lang="en-US" dirty="0"/>
              <a:t>alternate locations around the world.  The icons for the locations are created dynamically at</a:t>
            </a:r>
          </a:p>
          <a:p>
            <a:r>
              <a:rPr lang="en-US" dirty="0"/>
              <a:t>run time from  list. When a icon is clicked,  the location screen is popped off the flutter stack</a:t>
            </a:r>
          </a:p>
          <a:p>
            <a:r>
              <a:rPr lang="en-US" dirty="0"/>
              <a:t>and the parameters are passed back using a map.</a:t>
            </a:r>
          </a:p>
          <a:p>
            <a:endParaRPr lang="en-US" dirty="0"/>
          </a:p>
          <a:p>
            <a:r>
              <a:rPr lang="en-US" dirty="0"/>
              <a:t>Third, I learned how to separate the organization of code in the project into separate subdirectories</a:t>
            </a:r>
          </a:p>
          <a:p>
            <a:r>
              <a:rPr lang="en-US" dirty="0"/>
              <a:t>depending on the screen in the application. This made the debugging process clear, given the</a:t>
            </a:r>
          </a:p>
          <a:p>
            <a:r>
              <a:rPr lang="en-US" dirty="0"/>
              <a:t>Flutter stack use to transfer screens.</a:t>
            </a:r>
          </a:p>
          <a:p>
            <a:endParaRPr lang="en-US" dirty="0"/>
          </a:p>
        </p:txBody>
      </p:sp>
    </p:spTree>
    <p:extLst>
      <p:ext uri="{BB962C8B-B14F-4D97-AF65-F5344CB8AC3E}">
        <p14:creationId xmlns:p14="http://schemas.microsoft.com/office/powerpoint/2010/main" val="3324003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TotalTime>
  <Words>1368</Words>
  <Application>Microsoft Office PowerPoint</Application>
  <PresentationFormat>Widescreen</PresentationFormat>
  <Paragraphs>201</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Bob Wilmes</dc:creator>
  <cp:lastModifiedBy>Bob Wilmes</cp:lastModifiedBy>
  <cp:revision>26</cp:revision>
  <dcterms:created xsi:type="dcterms:W3CDTF">2021-11-16T01:21:29Z</dcterms:created>
  <dcterms:modified xsi:type="dcterms:W3CDTF">2021-12-17T01:10:09Z</dcterms:modified>
</cp:coreProperties>
</file>